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7" r:id="rId4"/>
    <p:sldId id="259" r:id="rId5"/>
    <p:sldId id="260" r:id="rId6"/>
    <p:sldId id="258" r:id="rId7"/>
    <p:sldId id="261" r:id="rId8"/>
    <p:sldId id="267" r:id="rId9"/>
    <p:sldId id="262" r:id="rId10"/>
    <p:sldId id="263" r:id="rId11"/>
    <p:sldId id="264" r:id="rId12"/>
    <p:sldId id="266" r:id="rId13"/>
    <p:sldId id="332" r:id="rId14"/>
    <p:sldId id="268" r:id="rId15"/>
    <p:sldId id="269" r:id="rId16"/>
    <p:sldId id="270" r:id="rId17"/>
    <p:sldId id="271" r:id="rId18"/>
    <p:sldId id="289" r:id="rId19"/>
    <p:sldId id="278" r:id="rId20"/>
    <p:sldId id="282" r:id="rId21"/>
    <p:sldId id="286" r:id="rId22"/>
    <p:sldId id="288" r:id="rId23"/>
    <p:sldId id="328" r:id="rId24"/>
    <p:sldId id="329" r:id="rId25"/>
    <p:sldId id="331" r:id="rId26"/>
    <p:sldId id="318" r:id="rId27"/>
    <p:sldId id="33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234" y="53"/>
      </p:cViewPr>
      <p:guideLst>
        <p:guide orient="horz" pos="2160"/>
        <p:guide pos="2880"/>
      </p:guideLst>
    </p:cSldViewPr>
  </p:slideViewPr>
  <p:notesTextViewPr>
    <p:cViewPr>
      <p:scale>
        <a:sx n="1" d="1"/>
        <a:sy n="1" d="1"/>
      </p:scale>
      <p:origin x="0" y="0"/>
    </p:cViewPr>
  </p:notesTextViewPr>
  <p:sorterViewPr>
    <p:cViewPr>
      <p:scale>
        <a:sx n="66" d="100"/>
        <a:sy n="66" d="100"/>
      </p:scale>
      <p:origin x="0" y="-9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797DC-9981-4EC5-9FEA-4D4D155BA801}" type="datetimeFigureOut">
              <a:rPr lang="en-US" smtClean="0"/>
              <a:pPr/>
              <a:t>8/4/2024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D7785-3873-4E87-88D3-EBA3AF81334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C8FEE9-188C-4DC5-8F05-67D672A4C29C}"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828071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616670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207231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41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80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13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508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728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500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484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692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461499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145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11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60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C8FEE9-188C-4DC5-8F05-67D672A4C29C}" type="datetimeFigureOut">
              <a:rPr lang="en-US" smtClean="0"/>
              <a:pPr/>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1326426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8FEE9-188C-4DC5-8F05-67D672A4C29C}"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98717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8FEE9-188C-4DC5-8F05-67D672A4C29C}" type="datetimeFigureOut">
              <a:rPr lang="en-US" smtClean="0"/>
              <a:pPr/>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83975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8FEE9-188C-4DC5-8F05-67D672A4C29C}" type="datetimeFigureOut">
              <a:rPr lang="en-US" smtClean="0"/>
              <a:pPr/>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406691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8FEE9-188C-4DC5-8F05-67D672A4C29C}" type="datetimeFigureOut">
              <a:rPr lang="en-US" smtClean="0"/>
              <a:pPr/>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57490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8FEE9-188C-4DC5-8F05-67D672A4C29C}"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267888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C8FEE9-188C-4DC5-8F05-67D672A4C29C}" type="datetimeFigureOut">
              <a:rPr lang="en-US" smtClean="0"/>
              <a:pPr/>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F7E148-36AB-4A61-A6AB-D6FD72EA1AD1}" type="slidenum">
              <a:rPr lang="en-US" smtClean="0"/>
              <a:pPr/>
              <a:t>‹#›</a:t>
            </a:fld>
            <a:endParaRPr lang="en-US"/>
          </a:p>
        </p:txBody>
      </p:sp>
    </p:spTree>
    <p:extLst>
      <p:ext uri="{BB962C8B-B14F-4D97-AF65-F5344CB8AC3E}">
        <p14:creationId xmlns:p14="http://schemas.microsoft.com/office/powerpoint/2010/main" val="331592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8FEE9-188C-4DC5-8F05-67D672A4C29C}" type="datetimeFigureOut">
              <a:rPr lang="en-US" smtClean="0"/>
              <a:pPr/>
              <a:t>8/4/2024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7E148-36AB-4A61-A6AB-D6FD72EA1AD1}" type="slidenum">
              <a:rPr lang="en-US" smtClean="0"/>
              <a:pPr/>
              <a:t>‹#›</a:t>
            </a:fld>
            <a:endParaRPr lang="en-US"/>
          </a:p>
        </p:txBody>
      </p:sp>
    </p:spTree>
    <p:extLst>
      <p:ext uri="{BB962C8B-B14F-4D97-AF65-F5344CB8AC3E}">
        <p14:creationId xmlns:p14="http://schemas.microsoft.com/office/powerpoint/2010/main" val="1075326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8FEE9-188C-4DC5-8F05-67D672A4C29C}" type="datetimeFigureOut">
              <a:rPr lang="en-US" smtClean="0">
                <a:solidFill>
                  <a:prstClr val="black">
                    <a:tint val="75000"/>
                  </a:prstClr>
                </a:solidFill>
              </a:rPr>
              <a:pPr/>
              <a:t>8/4/2024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7E148-36AB-4A61-A6AB-D6FD72EA1A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2531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4114800"/>
            <a:ext cx="2609850" cy="175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09600"/>
            <a:ext cx="8153400" cy="2308324"/>
          </a:xfrm>
          <a:prstGeom prst="rect">
            <a:avLst/>
          </a:prstGeom>
          <a:noFill/>
        </p:spPr>
        <p:txBody>
          <a:bodyPr wrap="square" rtlCol="0">
            <a:spAutoFit/>
          </a:bodyPr>
          <a:lstStyle/>
          <a:p>
            <a:pPr algn="ctr"/>
            <a:r>
              <a:rPr lang="en-US" sz="4800" dirty="0">
                <a:solidFill>
                  <a:schemeClr val="bg1"/>
                </a:solidFill>
              </a:rPr>
              <a:t>How Ancient Greece Influenced Western Civilization and The United States Government</a:t>
            </a:r>
            <a:r>
              <a:rPr lang="en-US" sz="4800" dirty="0"/>
              <a:t>.</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727" y="3057524"/>
            <a:ext cx="2409825" cy="1895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8589" y="4841440"/>
            <a:ext cx="2466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607945"/>
            <a:ext cx="2124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92" y="3124200"/>
            <a:ext cx="2590800" cy="1762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01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788" y="198853"/>
            <a:ext cx="1641458" cy="162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a:off x="381000" y="228600"/>
            <a:ext cx="3810000" cy="6248400"/>
          </a:xfrm>
          <a:prstGeom prst="triangle">
            <a:avLst>
              <a:gd name="adj" fmla="val 50747"/>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191000" y="228600"/>
            <a:ext cx="4724400" cy="1200329"/>
          </a:xfrm>
          <a:prstGeom prst="rect">
            <a:avLst/>
          </a:prstGeom>
          <a:noFill/>
        </p:spPr>
        <p:txBody>
          <a:bodyPr wrap="square" rtlCol="0">
            <a:spAutoFit/>
          </a:bodyPr>
          <a:lstStyle/>
          <a:p>
            <a:r>
              <a:rPr lang="en-US" sz="2400" b="1" dirty="0">
                <a:solidFill>
                  <a:schemeClr val="bg1"/>
                </a:solidFill>
              </a:rPr>
              <a:t>The king or queen is born with gold in their veins. They are the smartest people in society</a:t>
            </a:r>
          </a:p>
        </p:txBody>
      </p:sp>
      <p:cxnSp>
        <p:nvCxnSpPr>
          <p:cNvPr id="12" name="Straight Connector 11"/>
          <p:cNvCxnSpPr/>
          <p:nvPr/>
        </p:nvCxnSpPr>
        <p:spPr>
          <a:xfrm>
            <a:off x="1828800" y="1760801"/>
            <a:ext cx="6934200" cy="0"/>
          </a:xfrm>
          <a:prstGeom prst="line">
            <a:avLst/>
          </a:prstGeom>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074410" y="2022057"/>
            <a:ext cx="2840990" cy="1200329"/>
          </a:xfrm>
          <a:prstGeom prst="rect">
            <a:avLst/>
          </a:prstGeom>
          <a:noFill/>
        </p:spPr>
        <p:txBody>
          <a:bodyPr wrap="square" rtlCol="0">
            <a:spAutoFit/>
          </a:bodyPr>
          <a:lstStyle/>
          <a:p>
            <a:r>
              <a:rPr lang="en-US" sz="2400" b="1" dirty="0">
                <a:solidFill>
                  <a:schemeClr val="bg1"/>
                </a:solidFill>
              </a:rPr>
              <a:t>Soldiers and police were born with silver in their veins.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9782" r="3527"/>
          <a:stretch/>
        </p:blipFill>
        <p:spPr>
          <a:xfrm>
            <a:off x="4185781" y="4246323"/>
            <a:ext cx="3053219" cy="1889636"/>
          </a:xfrm>
          <a:prstGeom prst="rect">
            <a:avLst/>
          </a:prstGeom>
        </p:spPr>
      </p:pic>
      <p:cxnSp>
        <p:nvCxnSpPr>
          <p:cNvPr id="9" name="Straight Connector 8"/>
          <p:cNvCxnSpPr/>
          <p:nvPr/>
        </p:nvCxnSpPr>
        <p:spPr>
          <a:xfrm>
            <a:off x="1089764" y="4038248"/>
            <a:ext cx="7673236" cy="0"/>
          </a:xfrm>
          <a:prstGeom prst="line">
            <a:avLst/>
          </a:prstGeom>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7467600" y="4114800"/>
            <a:ext cx="1447800" cy="2308324"/>
          </a:xfrm>
          <a:prstGeom prst="rect">
            <a:avLst/>
          </a:prstGeom>
          <a:noFill/>
        </p:spPr>
        <p:txBody>
          <a:bodyPr wrap="square" rtlCol="0">
            <a:spAutoFit/>
          </a:bodyPr>
          <a:lstStyle/>
          <a:p>
            <a:r>
              <a:rPr lang="en-US" sz="2400" b="1" dirty="0">
                <a:solidFill>
                  <a:schemeClr val="bg1"/>
                </a:solidFill>
              </a:rPr>
              <a:t>Everyone else is born with copper in their veins </a:t>
            </a:r>
          </a:p>
        </p:txBody>
      </p:sp>
      <p:sp>
        <p:nvSpPr>
          <p:cNvPr id="13" name="TextBox 12"/>
          <p:cNvSpPr txBox="1"/>
          <p:nvPr/>
        </p:nvSpPr>
        <p:spPr>
          <a:xfrm rot="17351939">
            <a:off x="-798335" y="2140955"/>
            <a:ext cx="3352800" cy="584775"/>
          </a:xfrm>
          <a:prstGeom prst="rect">
            <a:avLst/>
          </a:prstGeom>
          <a:noFill/>
        </p:spPr>
        <p:txBody>
          <a:bodyPr wrap="square" rtlCol="0">
            <a:spAutoFit/>
          </a:bodyPr>
          <a:lstStyle/>
          <a:p>
            <a:r>
              <a:rPr lang="en-US" sz="3200" b="1" dirty="0"/>
              <a:t>PLATO’S REPUBLIC</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975" y="1905000"/>
            <a:ext cx="2536825" cy="201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487103" y="1905000"/>
            <a:ext cx="2532697" cy="2016191"/>
            <a:chOff x="3389313" y="2022056"/>
            <a:chExt cx="2532697" cy="2016191"/>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313" y="2022057"/>
              <a:ext cx="1335024" cy="2002536"/>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8761"/>
            <a:stretch/>
          </p:blipFill>
          <p:spPr>
            <a:xfrm>
              <a:off x="4669790" y="2022056"/>
              <a:ext cx="1252220" cy="2016191"/>
            </a:xfrm>
            <a:prstGeom prst="rect">
              <a:avLst/>
            </a:prstGeom>
          </p:spPr>
        </p:pic>
      </p:grpSp>
    </p:spTree>
    <p:extLst>
      <p:ext uri="{BB962C8B-B14F-4D97-AF65-F5344CB8AC3E}">
        <p14:creationId xmlns:p14="http://schemas.microsoft.com/office/powerpoint/2010/main" val="387591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25363" y="582041"/>
            <a:ext cx="2466237"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a:t>By serving the state you are serving the people in the state</a:t>
            </a:r>
            <a:endParaRPr lang="en-US" dirty="0"/>
          </a:p>
        </p:txBody>
      </p:sp>
      <p:sp>
        <p:nvSpPr>
          <p:cNvPr id="6" name="TextBox 5"/>
          <p:cNvSpPr txBox="1"/>
          <p:nvPr/>
        </p:nvSpPr>
        <p:spPr>
          <a:xfrm>
            <a:off x="243999" y="514349"/>
            <a:ext cx="23622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a:t>At birth everyone is assigned a place in Plato’s Republic</a:t>
            </a:r>
            <a:endParaRPr lang="en-US" dirty="0"/>
          </a:p>
        </p:txBody>
      </p:sp>
      <p:sp>
        <p:nvSpPr>
          <p:cNvPr id="8" name="Isosceles Triangle 7"/>
          <p:cNvSpPr/>
          <p:nvPr/>
        </p:nvSpPr>
        <p:spPr>
          <a:xfrm>
            <a:off x="228600" y="152400"/>
            <a:ext cx="8763000" cy="6553200"/>
          </a:xfrm>
          <a:prstGeom prst="triangl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5800" y="2852351"/>
            <a:ext cx="1168400" cy="17526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478" y="2860772"/>
            <a:ext cx="993140" cy="17526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5958"/>
          <a:stretch/>
        </p:blipFill>
        <p:spPr>
          <a:xfrm>
            <a:off x="3895596" y="1316518"/>
            <a:ext cx="1429007" cy="1535833"/>
          </a:xfrm>
          <a:prstGeom prst="rect">
            <a:avLst/>
          </a:prstGeom>
        </p:spPr>
      </p:pic>
      <p:grpSp>
        <p:nvGrpSpPr>
          <p:cNvPr id="7" name="Group 6"/>
          <p:cNvGrpSpPr/>
          <p:nvPr/>
        </p:nvGrpSpPr>
        <p:grpSpPr>
          <a:xfrm>
            <a:off x="2374383" y="4562069"/>
            <a:ext cx="4395233" cy="1646304"/>
            <a:chOff x="1756385" y="4577145"/>
            <a:chExt cx="4395233" cy="164630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422" y="4577145"/>
              <a:ext cx="2204196" cy="1640623"/>
            </a:xfrm>
            <a:prstGeom prst="rect">
              <a:avLst/>
            </a:prstGeom>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6385" y="4583562"/>
              <a:ext cx="2200275"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8926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FDCA9B-47C8-3710-6C8F-A701F522CEDE}"/>
              </a:ext>
            </a:extLst>
          </p:cNvPr>
          <p:cNvSpPr txBox="1"/>
          <p:nvPr/>
        </p:nvSpPr>
        <p:spPr>
          <a:xfrm>
            <a:off x="304800" y="457200"/>
            <a:ext cx="8534400" cy="6771084"/>
          </a:xfrm>
          <a:prstGeom prst="rect">
            <a:avLst/>
          </a:prstGeom>
          <a:noFill/>
        </p:spPr>
        <p:txBody>
          <a:bodyPr wrap="square" rtlCol="0">
            <a:spAutoFit/>
          </a:bodyPr>
          <a:lstStyle/>
          <a:p>
            <a:pPr algn="ctr"/>
            <a:r>
              <a:rPr lang="en-US" sz="3200" b="1" dirty="0">
                <a:solidFill>
                  <a:schemeClr val="bg1"/>
                </a:solidFill>
              </a:rPr>
              <a:t>SUMMARY OR PLATOS’ REPUBLIC</a:t>
            </a:r>
          </a:p>
          <a:p>
            <a:pPr marL="457200" indent="-457200">
              <a:buFont typeface="Arial" panose="020B0604020202020204" pitchFamily="34" charset="0"/>
              <a:buChar char="•"/>
            </a:pPr>
            <a:r>
              <a:rPr lang="en-US" sz="3200" b="1" dirty="0">
                <a:solidFill>
                  <a:schemeClr val="bg1"/>
                </a:solidFill>
              </a:rPr>
              <a:t>One job for life (guaranteed)</a:t>
            </a:r>
          </a:p>
          <a:p>
            <a:pPr marL="457200" indent="-457200">
              <a:buFont typeface="Arial" panose="020B0604020202020204" pitchFamily="34" charset="0"/>
              <a:buChar char="•"/>
            </a:pPr>
            <a:r>
              <a:rPr lang="en-US" sz="3200" b="1" dirty="0">
                <a:solidFill>
                  <a:schemeClr val="bg1"/>
                </a:solidFill>
              </a:rPr>
              <a:t>Remain in the class society assigns to you</a:t>
            </a:r>
          </a:p>
          <a:p>
            <a:pPr marL="457200" indent="-457200">
              <a:buFont typeface="Arial" panose="020B0604020202020204" pitchFamily="34" charset="0"/>
              <a:buChar char="•"/>
            </a:pPr>
            <a:r>
              <a:rPr lang="en-US" sz="3200" b="1" dirty="0">
                <a:solidFill>
                  <a:schemeClr val="bg1"/>
                </a:solidFill>
              </a:rPr>
              <a:t>Eternal bonding is forbidden</a:t>
            </a:r>
          </a:p>
          <a:p>
            <a:pPr marL="457200" indent="-457200">
              <a:buFont typeface="Arial" panose="020B0604020202020204" pitchFamily="34" charset="0"/>
              <a:buChar char="•"/>
            </a:pPr>
            <a:r>
              <a:rPr lang="en-US" sz="3200" b="1" dirty="0">
                <a:solidFill>
                  <a:schemeClr val="bg1"/>
                </a:solidFill>
              </a:rPr>
              <a:t>Children taken from mothers and raised by society</a:t>
            </a:r>
          </a:p>
          <a:p>
            <a:pPr marL="457200" indent="-457200">
              <a:buFont typeface="Arial" panose="020B0604020202020204" pitchFamily="34" charset="0"/>
              <a:buChar char="•"/>
            </a:pPr>
            <a:r>
              <a:rPr lang="en-US" sz="3200" b="1" dirty="0">
                <a:solidFill>
                  <a:schemeClr val="bg1"/>
                </a:solidFill>
              </a:rPr>
              <a:t>Equality for men and women</a:t>
            </a:r>
          </a:p>
          <a:p>
            <a:pPr marL="457200" indent="-457200">
              <a:buFont typeface="Arial" panose="020B0604020202020204" pitchFamily="34" charset="0"/>
              <a:buChar char="•"/>
            </a:pPr>
            <a:r>
              <a:rPr lang="en-US" sz="3200" b="1" dirty="0">
                <a:solidFill>
                  <a:schemeClr val="bg1"/>
                </a:solidFill>
              </a:rPr>
              <a:t>Mating </a:t>
            </a:r>
            <a:r>
              <a:rPr lang="en-US" sz="3200" b="1" dirty="0" err="1">
                <a:solidFill>
                  <a:schemeClr val="bg1"/>
                </a:solidFill>
              </a:rPr>
              <a:t>lotterys</a:t>
            </a:r>
            <a:r>
              <a:rPr lang="en-US" sz="3200" b="1" dirty="0">
                <a:solidFill>
                  <a:schemeClr val="bg1"/>
                </a:solidFill>
              </a:rPr>
              <a:t> to conceive new babies</a:t>
            </a:r>
          </a:p>
          <a:p>
            <a:pPr marL="457200" indent="-457200">
              <a:buFont typeface="Arial" panose="020B0604020202020204" pitchFamily="34" charset="0"/>
              <a:buChar char="•"/>
            </a:pPr>
            <a:r>
              <a:rPr lang="en-US" sz="3200" b="1" dirty="0">
                <a:solidFill>
                  <a:schemeClr val="bg1"/>
                </a:solidFill>
              </a:rPr>
              <a:t>All art must support the state</a:t>
            </a:r>
            <a:br>
              <a:rPr lang="en-US" sz="3200" b="1" dirty="0">
                <a:solidFill>
                  <a:schemeClr val="bg1"/>
                </a:solidFill>
              </a:rPr>
            </a:br>
            <a:r>
              <a:rPr lang="en-US" sz="3200" b="1" dirty="0">
                <a:solidFill>
                  <a:schemeClr val="bg1"/>
                </a:solidFill>
              </a:rPr>
              <a:t>Music – painting – literature – TV – </a:t>
            </a:r>
            <a:r>
              <a:rPr lang="en-US" sz="3200" b="1" dirty="0" err="1">
                <a:solidFill>
                  <a:schemeClr val="bg1"/>
                </a:solidFill>
              </a:rPr>
              <a:t>etc</a:t>
            </a: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rPr>
              <a:t>The state is more important than the individual</a:t>
            </a:r>
          </a:p>
          <a:p>
            <a:pPr marL="457200" indent="-457200">
              <a:buFont typeface="Arial" panose="020B0604020202020204" pitchFamily="34" charset="0"/>
              <a:buChar char="•"/>
            </a:pPr>
            <a:endParaRPr lang="en-US" sz="3200" b="1" dirty="0">
              <a:solidFill>
                <a:schemeClr val="bg1"/>
              </a:solidFill>
            </a:endParaRPr>
          </a:p>
          <a:p>
            <a:endParaRPr lang="en-US" dirty="0"/>
          </a:p>
        </p:txBody>
      </p:sp>
    </p:spTree>
    <p:extLst>
      <p:ext uri="{BB962C8B-B14F-4D97-AF65-F5344CB8AC3E}">
        <p14:creationId xmlns:p14="http://schemas.microsoft.com/office/powerpoint/2010/main" val="1146922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6881356" y="152399"/>
            <a:ext cx="2034044" cy="4344563"/>
            <a:chOff x="304800" y="263863"/>
            <a:chExt cx="2034044" cy="4344563"/>
          </a:xfrm>
        </p:grpSpPr>
        <p:sp>
          <p:nvSpPr>
            <p:cNvPr id="30" name="TextBox 29"/>
            <p:cNvSpPr txBox="1"/>
            <p:nvPr/>
          </p:nvSpPr>
          <p:spPr>
            <a:xfrm>
              <a:off x="304800" y="2546323"/>
              <a:ext cx="2034044" cy="2062103"/>
            </a:xfrm>
            <a:prstGeom prst="rect">
              <a:avLst/>
            </a:prstGeom>
            <a:solidFill>
              <a:schemeClr val="bg1"/>
            </a:solidFill>
          </p:spPr>
          <p:txBody>
            <a:bodyPr wrap="square" rtlCol="0">
              <a:spAutoFit/>
            </a:bodyPr>
            <a:lstStyle/>
            <a:p>
              <a:pPr algn="ctr"/>
              <a:r>
                <a:rPr lang="en-US" sz="3200" b="1" dirty="0"/>
                <a:t>The world view of the church.</a:t>
              </a: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63863"/>
              <a:ext cx="2034044" cy="2324622"/>
            </a:xfrm>
            <a:prstGeom prst="rect">
              <a:avLst/>
            </a:prstGeom>
          </p:spPr>
        </p:pic>
      </p:grpSp>
      <p:sp>
        <p:nvSpPr>
          <p:cNvPr id="2" name="Isosceles Triangle 1"/>
          <p:cNvSpPr/>
          <p:nvPr/>
        </p:nvSpPr>
        <p:spPr>
          <a:xfrm>
            <a:off x="304800" y="152399"/>
            <a:ext cx="8610600" cy="6553200"/>
          </a:xfrm>
          <a:prstGeom prst="triangle">
            <a:avLst>
              <a:gd name="adj" fmla="val 48658"/>
            </a:avLst>
          </a:prstGeom>
          <a:gradFill>
            <a:gsLst>
              <a:gs pos="0">
                <a:srgbClr val="5E9EFF"/>
              </a:gs>
              <a:gs pos="39999">
                <a:srgbClr val="85C2FF"/>
              </a:gs>
              <a:gs pos="70000">
                <a:srgbClr val="C4D6EB"/>
              </a:gs>
              <a:gs pos="100000">
                <a:srgbClr val="FFEBFA"/>
              </a:gs>
            </a:gsLst>
            <a:lin ang="16200000" scaled="0"/>
          </a:gradFill>
          <a:ln w="63500" cmpd="sng">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8" name="TextBox 17"/>
          <p:cNvSpPr txBox="1"/>
          <p:nvPr/>
        </p:nvSpPr>
        <p:spPr>
          <a:xfrm>
            <a:off x="3886200" y="634425"/>
            <a:ext cx="1219200" cy="584775"/>
          </a:xfrm>
          <a:prstGeom prst="rect">
            <a:avLst/>
          </a:prstGeom>
          <a:noFill/>
        </p:spPr>
        <p:txBody>
          <a:bodyPr wrap="square" rtlCol="0">
            <a:spAutoFit/>
          </a:bodyPr>
          <a:lstStyle/>
          <a:p>
            <a:pPr algn="ctr"/>
            <a:r>
              <a:rPr lang="en-US" sz="3200" b="1" dirty="0"/>
              <a:t>GOD</a:t>
            </a:r>
          </a:p>
        </p:txBody>
      </p:sp>
      <p:sp>
        <p:nvSpPr>
          <p:cNvPr id="20" name="TextBox 19"/>
          <p:cNvSpPr txBox="1"/>
          <p:nvPr/>
        </p:nvSpPr>
        <p:spPr>
          <a:xfrm>
            <a:off x="3810000" y="1091625"/>
            <a:ext cx="1447800" cy="584775"/>
          </a:xfrm>
          <a:prstGeom prst="rect">
            <a:avLst/>
          </a:prstGeom>
          <a:noFill/>
        </p:spPr>
        <p:txBody>
          <a:bodyPr wrap="square" rtlCol="0">
            <a:spAutoFit/>
          </a:bodyPr>
          <a:lstStyle/>
          <a:p>
            <a:pPr algn="ctr"/>
            <a:r>
              <a:rPr lang="en-US" sz="3200" b="1" dirty="0"/>
              <a:t>Angels</a:t>
            </a:r>
          </a:p>
        </p:txBody>
      </p:sp>
      <p:sp>
        <p:nvSpPr>
          <p:cNvPr id="21" name="TextBox 20"/>
          <p:cNvSpPr txBox="1"/>
          <p:nvPr/>
        </p:nvSpPr>
        <p:spPr>
          <a:xfrm>
            <a:off x="3124200" y="2082225"/>
            <a:ext cx="2743200" cy="584775"/>
          </a:xfrm>
          <a:prstGeom prst="rect">
            <a:avLst/>
          </a:prstGeom>
          <a:noFill/>
        </p:spPr>
        <p:txBody>
          <a:bodyPr wrap="square" rtlCol="0">
            <a:spAutoFit/>
          </a:bodyPr>
          <a:lstStyle/>
          <a:p>
            <a:pPr algn="ctr"/>
            <a:r>
              <a:rPr lang="en-US" sz="3200" b="1" dirty="0"/>
              <a:t>Cardinals, </a:t>
            </a:r>
            <a:r>
              <a:rPr lang="en-US" sz="3200" b="1" dirty="0" err="1"/>
              <a:t>etc</a:t>
            </a:r>
            <a:endParaRPr lang="en-US" sz="3200" b="1" dirty="0"/>
          </a:p>
        </p:txBody>
      </p:sp>
      <p:sp>
        <p:nvSpPr>
          <p:cNvPr id="22" name="TextBox 21"/>
          <p:cNvSpPr txBox="1"/>
          <p:nvPr/>
        </p:nvSpPr>
        <p:spPr>
          <a:xfrm>
            <a:off x="3886200" y="1625025"/>
            <a:ext cx="1219200" cy="584775"/>
          </a:xfrm>
          <a:prstGeom prst="rect">
            <a:avLst/>
          </a:prstGeom>
          <a:noFill/>
        </p:spPr>
        <p:txBody>
          <a:bodyPr wrap="square" rtlCol="0">
            <a:spAutoFit/>
          </a:bodyPr>
          <a:lstStyle/>
          <a:p>
            <a:pPr algn="ctr"/>
            <a:r>
              <a:rPr lang="en-US" sz="3200" b="1" dirty="0"/>
              <a:t>Pope</a:t>
            </a:r>
          </a:p>
        </p:txBody>
      </p:sp>
      <p:sp>
        <p:nvSpPr>
          <p:cNvPr id="23" name="TextBox 22"/>
          <p:cNvSpPr txBox="1"/>
          <p:nvPr/>
        </p:nvSpPr>
        <p:spPr>
          <a:xfrm>
            <a:off x="3200400" y="3136612"/>
            <a:ext cx="2590800" cy="584775"/>
          </a:xfrm>
          <a:prstGeom prst="rect">
            <a:avLst/>
          </a:prstGeom>
          <a:noFill/>
        </p:spPr>
        <p:txBody>
          <a:bodyPr wrap="square" rtlCol="0">
            <a:spAutoFit/>
          </a:bodyPr>
          <a:lstStyle/>
          <a:p>
            <a:pPr algn="ctr"/>
            <a:r>
              <a:rPr lang="en-US" sz="3200" b="1" dirty="0"/>
              <a:t>The Nobility</a:t>
            </a:r>
          </a:p>
        </p:txBody>
      </p:sp>
      <p:sp>
        <p:nvSpPr>
          <p:cNvPr id="24" name="TextBox 23"/>
          <p:cNvSpPr txBox="1"/>
          <p:nvPr/>
        </p:nvSpPr>
        <p:spPr>
          <a:xfrm>
            <a:off x="152400" y="634425"/>
            <a:ext cx="2133600" cy="3539430"/>
          </a:xfrm>
          <a:prstGeom prst="rect">
            <a:avLst/>
          </a:prstGeom>
          <a:noFill/>
        </p:spPr>
        <p:txBody>
          <a:bodyPr wrap="square" rtlCol="0">
            <a:spAutoFit/>
          </a:bodyPr>
          <a:lstStyle/>
          <a:p>
            <a:pPr algn="ctr"/>
            <a:r>
              <a:rPr lang="en-US" sz="3200" b="1" dirty="0">
                <a:solidFill>
                  <a:schemeClr val="bg1"/>
                </a:solidFill>
              </a:rPr>
              <a:t>The Middle Ages Catholic Church adopted Plato’s model</a:t>
            </a:r>
          </a:p>
        </p:txBody>
      </p:sp>
      <p:sp>
        <p:nvSpPr>
          <p:cNvPr id="25" name="TextBox 24"/>
          <p:cNvSpPr txBox="1"/>
          <p:nvPr/>
        </p:nvSpPr>
        <p:spPr>
          <a:xfrm>
            <a:off x="3505200" y="2615625"/>
            <a:ext cx="1981200" cy="584775"/>
          </a:xfrm>
          <a:prstGeom prst="rect">
            <a:avLst/>
          </a:prstGeom>
          <a:noFill/>
        </p:spPr>
        <p:txBody>
          <a:bodyPr wrap="square" rtlCol="0">
            <a:spAutoFit/>
          </a:bodyPr>
          <a:lstStyle/>
          <a:p>
            <a:pPr algn="ctr"/>
            <a:r>
              <a:rPr lang="en-US" sz="3200" b="1" dirty="0"/>
              <a:t>THE KING</a:t>
            </a:r>
          </a:p>
        </p:txBody>
      </p:sp>
      <p:sp>
        <p:nvSpPr>
          <p:cNvPr id="26" name="TextBox 25"/>
          <p:cNvSpPr txBox="1"/>
          <p:nvPr/>
        </p:nvSpPr>
        <p:spPr>
          <a:xfrm>
            <a:off x="3396641" y="5181600"/>
            <a:ext cx="2165959" cy="1569660"/>
          </a:xfrm>
          <a:prstGeom prst="rect">
            <a:avLst/>
          </a:prstGeom>
          <a:noFill/>
        </p:spPr>
        <p:txBody>
          <a:bodyPr wrap="square" rtlCol="0">
            <a:spAutoFit/>
          </a:bodyPr>
          <a:lstStyle/>
          <a:p>
            <a:pPr algn="ctr"/>
            <a:r>
              <a:rPr lang="en-US" sz="3200" b="1" dirty="0"/>
              <a:t>Mammals</a:t>
            </a:r>
          </a:p>
          <a:p>
            <a:pPr algn="ctr"/>
            <a:r>
              <a:rPr lang="en-US" sz="3200" b="1" dirty="0"/>
              <a:t>Fish</a:t>
            </a:r>
          </a:p>
          <a:p>
            <a:pPr algn="ctr"/>
            <a:r>
              <a:rPr lang="en-US" sz="3200" b="1" dirty="0"/>
              <a:t>Insects</a:t>
            </a:r>
          </a:p>
        </p:txBody>
      </p:sp>
      <p:sp>
        <p:nvSpPr>
          <p:cNvPr id="27" name="TextBox 26"/>
          <p:cNvSpPr txBox="1"/>
          <p:nvPr/>
        </p:nvSpPr>
        <p:spPr>
          <a:xfrm>
            <a:off x="3505200" y="4734818"/>
            <a:ext cx="1905000" cy="584775"/>
          </a:xfrm>
          <a:prstGeom prst="rect">
            <a:avLst/>
          </a:prstGeom>
          <a:noFill/>
        </p:spPr>
        <p:txBody>
          <a:bodyPr wrap="square" rtlCol="0">
            <a:spAutoFit/>
          </a:bodyPr>
          <a:lstStyle/>
          <a:p>
            <a:pPr algn="ctr"/>
            <a:r>
              <a:rPr lang="en-US" sz="3200" b="1" dirty="0"/>
              <a:t>Women</a:t>
            </a:r>
          </a:p>
        </p:txBody>
      </p:sp>
      <p:sp>
        <p:nvSpPr>
          <p:cNvPr id="28" name="TextBox 27"/>
          <p:cNvSpPr txBox="1"/>
          <p:nvPr/>
        </p:nvSpPr>
        <p:spPr>
          <a:xfrm>
            <a:off x="2057400" y="3657600"/>
            <a:ext cx="5029200" cy="1077218"/>
          </a:xfrm>
          <a:prstGeom prst="rect">
            <a:avLst/>
          </a:prstGeom>
          <a:noFill/>
        </p:spPr>
        <p:txBody>
          <a:bodyPr wrap="square" rtlCol="0">
            <a:spAutoFit/>
          </a:bodyPr>
          <a:lstStyle/>
          <a:p>
            <a:pPr algn="ctr"/>
            <a:r>
              <a:rPr lang="en-US" sz="3200" b="1" dirty="0"/>
              <a:t>Lawyers, Doctors, etc. </a:t>
            </a:r>
            <a:br>
              <a:rPr lang="en-US" sz="3200" b="1" dirty="0"/>
            </a:br>
            <a:r>
              <a:rPr lang="en-US" sz="3200" b="1" dirty="0"/>
              <a:t>Carpenters, Blacksmiths, </a:t>
            </a:r>
            <a:r>
              <a:rPr lang="en-US" sz="3200" b="1" dirty="0" err="1"/>
              <a:t>etc</a:t>
            </a:r>
            <a:endParaRPr lang="en-US" sz="3200" b="1" dirty="0"/>
          </a:p>
        </p:txBody>
      </p:sp>
    </p:spTree>
    <p:extLst>
      <p:ext uri="{BB962C8B-B14F-4D97-AF65-F5344CB8AC3E}">
        <p14:creationId xmlns:p14="http://schemas.microsoft.com/office/powerpoint/2010/main" val="82036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04800" y="152399"/>
            <a:ext cx="8610600" cy="6553200"/>
          </a:xfrm>
          <a:prstGeom prst="triangle">
            <a:avLst>
              <a:gd name="adj" fmla="val 48658"/>
            </a:avLst>
          </a:prstGeom>
          <a:gradFill>
            <a:gsLst>
              <a:gs pos="0">
                <a:srgbClr val="5E9EFF"/>
              </a:gs>
              <a:gs pos="39999">
                <a:srgbClr val="85C2FF"/>
              </a:gs>
              <a:gs pos="70000">
                <a:srgbClr val="C4D6EB"/>
              </a:gs>
              <a:gs pos="100000">
                <a:srgbClr val="FFEBFA"/>
              </a:gs>
            </a:gsLst>
            <a:lin ang="16200000" scaled="0"/>
          </a:gradFill>
          <a:ln w="63500" cmpd="sng">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886200" y="634425"/>
            <a:ext cx="1219200" cy="584775"/>
          </a:xfrm>
          <a:prstGeom prst="rect">
            <a:avLst/>
          </a:prstGeom>
          <a:noFill/>
        </p:spPr>
        <p:txBody>
          <a:bodyPr wrap="square" rtlCol="0">
            <a:spAutoFit/>
          </a:bodyPr>
          <a:lstStyle/>
          <a:p>
            <a:pPr algn="ctr"/>
            <a:r>
              <a:rPr lang="en-US" sz="3200" b="1" dirty="0"/>
              <a:t>GOD</a:t>
            </a:r>
          </a:p>
        </p:txBody>
      </p:sp>
      <p:sp>
        <p:nvSpPr>
          <p:cNvPr id="20" name="TextBox 19"/>
          <p:cNvSpPr txBox="1"/>
          <p:nvPr/>
        </p:nvSpPr>
        <p:spPr>
          <a:xfrm>
            <a:off x="3810000" y="1091625"/>
            <a:ext cx="1447800" cy="584775"/>
          </a:xfrm>
          <a:prstGeom prst="rect">
            <a:avLst/>
          </a:prstGeom>
          <a:noFill/>
        </p:spPr>
        <p:txBody>
          <a:bodyPr wrap="square" rtlCol="0">
            <a:spAutoFit/>
          </a:bodyPr>
          <a:lstStyle/>
          <a:p>
            <a:pPr algn="ctr"/>
            <a:r>
              <a:rPr lang="en-US" sz="3200" b="1" dirty="0"/>
              <a:t>Angels</a:t>
            </a:r>
          </a:p>
        </p:txBody>
      </p:sp>
      <p:sp>
        <p:nvSpPr>
          <p:cNvPr id="21" name="TextBox 20"/>
          <p:cNvSpPr txBox="1"/>
          <p:nvPr/>
        </p:nvSpPr>
        <p:spPr>
          <a:xfrm>
            <a:off x="3124200" y="2082225"/>
            <a:ext cx="2743200" cy="584775"/>
          </a:xfrm>
          <a:prstGeom prst="rect">
            <a:avLst/>
          </a:prstGeom>
          <a:noFill/>
        </p:spPr>
        <p:txBody>
          <a:bodyPr wrap="square" rtlCol="0">
            <a:spAutoFit/>
          </a:bodyPr>
          <a:lstStyle/>
          <a:p>
            <a:pPr algn="ctr"/>
            <a:r>
              <a:rPr lang="en-US" sz="3200" b="1" dirty="0"/>
              <a:t>Cardinals, </a:t>
            </a:r>
            <a:r>
              <a:rPr lang="en-US" sz="3200" b="1" dirty="0" err="1"/>
              <a:t>etc</a:t>
            </a:r>
            <a:endParaRPr lang="en-US" sz="3200" b="1" dirty="0"/>
          </a:p>
        </p:txBody>
      </p:sp>
      <p:sp>
        <p:nvSpPr>
          <p:cNvPr id="22" name="TextBox 21"/>
          <p:cNvSpPr txBox="1"/>
          <p:nvPr/>
        </p:nvSpPr>
        <p:spPr>
          <a:xfrm>
            <a:off x="3886200" y="1625025"/>
            <a:ext cx="1219200" cy="584775"/>
          </a:xfrm>
          <a:prstGeom prst="rect">
            <a:avLst/>
          </a:prstGeom>
          <a:noFill/>
        </p:spPr>
        <p:txBody>
          <a:bodyPr wrap="square" rtlCol="0">
            <a:spAutoFit/>
          </a:bodyPr>
          <a:lstStyle/>
          <a:p>
            <a:pPr algn="ctr"/>
            <a:r>
              <a:rPr lang="en-US" sz="3200" b="1" dirty="0"/>
              <a:t>Pope</a:t>
            </a:r>
          </a:p>
        </p:txBody>
      </p:sp>
      <p:sp>
        <p:nvSpPr>
          <p:cNvPr id="23" name="TextBox 22"/>
          <p:cNvSpPr txBox="1"/>
          <p:nvPr/>
        </p:nvSpPr>
        <p:spPr>
          <a:xfrm>
            <a:off x="3200400" y="3136612"/>
            <a:ext cx="2590800" cy="584775"/>
          </a:xfrm>
          <a:prstGeom prst="rect">
            <a:avLst/>
          </a:prstGeom>
          <a:noFill/>
        </p:spPr>
        <p:txBody>
          <a:bodyPr wrap="square" rtlCol="0">
            <a:spAutoFit/>
          </a:bodyPr>
          <a:lstStyle/>
          <a:p>
            <a:pPr algn="ctr"/>
            <a:r>
              <a:rPr lang="en-US" sz="3200" b="1" dirty="0"/>
              <a:t>The Nobility</a:t>
            </a:r>
          </a:p>
        </p:txBody>
      </p:sp>
      <p:sp>
        <p:nvSpPr>
          <p:cNvPr id="25" name="TextBox 24"/>
          <p:cNvSpPr txBox="1"/>
          <p:nvPr/>
        </p:nvSpPr>
        <p:spPr>
          <a:xfrm>
            <a:off x="3505200" y="2615625"/>
            <a:ext cx="1981200" cy="584775"/>
          </a:xfrm>
          <a:prstGeom prst="rect">
            <a:avLst/>
          </a:prstGeom>
          <a:noFill/>
        </p:spPr>
        <p:txBody>
          <a:bodyPr wrap="square" rtlCol="0">
            <a:spAutoFit/>
          </a:bodyPr>
          <a:lstStyle/>
          <a:p>
            <a:pPr algn="ctr"/>
            <a:r>
              <a:rPr lang="en-US" sz="3200" b="1" dirty="0"/>
              <a:t>THE KING</a:t>
            </a:r>
          </a:p>
        </p:txBody>
      </p:sp>
      <p:sp>
        <p:nvSpPr>
          <p:cNvPr id="26" name="TextBox 25"/>
          <p:cNvSpPr txBox="1"/>
          <p:nvPr/>
        </p:nvSpPr>
        <p:spPr>
          <a:xfrm>
            <a:off x="3396641" y="5181600"/>
            <a:ext cx="2165959" cy="1569660"/>
          </a:xfrm>
          <a:prstGeom prst="rect">
            <a:avLst/>
          </a:prstGeom>
          <a:noFill/>
        </p:spPr>
        <p:txBody>
          <a:bodyPr wrap="square" rtlCol="0">
            <a:spAutoFit/>
          </a:bodyPr>
          <a:lstStyle/>
          <a:p>
            <a:pPr algn="ctr"/>
            <a:r>
              <a:rPr lang="en-US" sz="3200" b="1" dirty="0"/>
              <a:t>Mammals</a:t>
            </a:r>
          </a:p>
          <a:p>
            <a:pPr algn="ctr"/>
            <a:r>
              <a:rPr lang="en-US" sz="3200" b="1" dirty="0"/>
              <a:t>Fish</a:t>
            </a:r>
          </a:p>
          <a:p>
            <a:pPr algn="ctr"/>
            <a:r>
              <a:rPr lang="en-US" sz="3200" b="1" dirty="0"/>
              <a:t>Insects</a:t>
            </a:r>
          </a:p>
        </p:txBody>
      </p:sp>
      <p:sp>
        <p:nvSpPr>
          <p:cNvPr id="27" name="TextBox 26"/>
          <p:cNvSpPr txBox="1"/>
          <p:nvPr/>
        </p:nvSpPr>
        <p:spPr>
          <a:xfrm>
            <a:off x="3505200" y="4734818"/>
            <a:ext cx="1905000" cy="584775"/>
          </a:xfrm>
          <a:prstGeom prst="rect">
            <a:avLst/>
          </a:prstGeom>
          <a:noFill/>
        </p:spPr>
        <p:txBody>
          <a:bodyPr wrap="square" rtlCol="0">
            <a:spAutoFit/>
          </a:bodyPr>
          <a:lstStyle/>
          <a:p>
            <a:pPr algn="ctr"/>
            <a:r>
              <a:rPr lang="en-US" sz="3200" b="1" dirty="0"/>
              <a:t>Women</a:t>
            </a:r>
          </a:p>
        </p:txBody>
      </p:sp>
      <p:sp>
        <p:nvSpPr>
          <p:cNvPr id="28" name="TextBox 27"/>
          <p:cNvSpPr txBox="1"/>
          <p:nvPr/>
        </p:nvSpPr>
        <p:spPr>
          <a:xfrm>
            <a:off x="2057400" y="3657600"/>
            <a:ext cx="5029200" cy="1077218"/>
          </a:xfrm>
          <a:prstGeom prst="rect">
            <a:avLst/>
          </a:prstGeom>
          <a:noFill/>
        </p:spPr>
        <p:txBody>
          <a:bodyPr wrap="square" rtlCol="0">
            <a:spAutoFit/>
          </a:bodyPr>
          <a:lstStyle/>
          <a:p>
            <a:pPr algn="ctr"/>
            <a:r>
              <a:rPr lang="en-US" sz="3200" b="1" dirty="0"/>
              <a:t>Lawyers, Doctors, etc. </a:t>
            </a:r>
            <a:br>
              <a:rPr lang="en-US" sz="3200" b="1" dirty="0"/>
            </a:br>
            <a:r>
              <a:rPr lang="en-US" sz="3200" b="1" dirty="0"/>
              <a:t>Carpenters, Blacksmiths, </a:t>
            </a:r>
            <a:r>
              <a:rPr lang="en-US" sz="3200" b="1" dirty="0" err="1"/>
              <a:t>etc</a:t>
            </a:r>
            <a:endParaRPr lang="en-US" sz="3200" b="1" dirty="0"/>
          </a:p>
        </p:txBody>
      </p:sp>
      <p:sp>
        <p:nvSpPr>
          <p:cNvPr id="3" name="Rectangular Callout 2"/>
          <p:cNvSpPr/>
          <p:nvPr/>
        </p:nvSpPr>
        <p:spPr>
          <a:xfrm>
            <a:off x="6248400" y="381000"/>
            <a:ext cx="2667000" cy="2438400"/>
          </a:xfrm>
          <a:prstGeom prst="wedgeRectCallout">
            <a:avLst>
              <a:gd name="adj1" fmla="val -82914"/>
              <a:gd name="adj2" fmla="val 50685"/>
            </a:avLst>
          </a:prstGeom>
          <a:solidFill>
            <a:schemeClr val="bg1"/>
          </a:solidFill>
          <a:ln w="635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t>The King was King because God made him the king.</a:t>
            </a:r>
          </a:p>
        </p:txBody>
      </p:sp>
      <p:grpSp>
        <p:nvGrpSpPr>
          <p:cNvPr id="6" name="Group 5"/>
          <p:cNvGrpSpPr/>
          <p:nvPr/>
        </p:nvGrpSpPr>
        <p:grpSpPr>
          <a:xfrm>
            <a:off x="426929" y="390167"/>
            <a:ext cx="1653540" cy="3067943"/>
            <a:chOff x="762000" y="250938"/>
            <a:chExt cx="1653540" cy="3067943"/>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50938"/>
              <a:ext cx="1653540" cy="1005840"/>
            </a:xfrm>
            <a:prstGeom prst="rect">
              <a:avLst/>
            </a:prstGeom>
          </p:spPr>
        </p:pic>
        <p:sp>
          <p:nvSpPr>
            <p:cNvPr id="5" name="TextBox 4"/>
            <p:cNvSpPr txBox="1"/>
            <p:nvPr/>
          </p:nvSpPr>
          <p:spPr>
            <a:xfrm>
              <a:off x="762000" y="1256778"/>
              <a:ext cx="1653540" cy="2062103"/>
            </a:xfrm>
            <a:prstGeom prst="rect">
              <a:avLst/>
            </a:prstGeom>
            <a:solidFill>
              <a:schemeClr val="bg1"/>
            </a:solidFill>
          </p:spPr>
          <p:txBody>
            <a:bodyPr wrap="square" rtlCol="0">
              <a:spAutoFit/>
            </a:bodyPr>
            <a:lstStyle/>
            <a:p>
              <a:pPr algn="ctr"/>
              <a:r>
                <a:rPr lang="en-US" sz="3200" b="1" dirty="0"/>
                <a:t>The Divine Right of Kings</a:t>
              </a:r>
            </a:p>
          </p:txBody>
        </p:sp>
      </p:grpSp>
    </p:spTree>
    <p:extLst>
      <p:ext uri="{BB962C8B-B14F-4D97-AF65-F5344CB8AC3E}">
        <p14:creationId xmlns:p14="http://schemas.microsoft.com/office/powerpoint/2010/main" val="180450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04800" y="152399"/>
            <a:ext cx="8610600" cy="6553200"/>
          </a:xfrm>
          <a:prstGeom prst="triangle">
            <a:avLst>
              <a:gd name="adj" fmla="val 48658"/>
            </a:avLst>
          </a:prstGeom>
          <a:gradFill>
            <a:gsLst>
              <a:gs pos="0">
                <a:srgbClr val="5E9EFF"/>
              </a:gs>
              <a:gs pos="39999">
                <a:srgbClr val="85C2FF"/>
              </a:gs>
              <a:gs pos="70000">
                <a:srgbClr val="C4D6EB"/>
              </a:gs>
              <a:gs pos="100000">
                <a:srgbClr val="FFEBFA"/>
              </a:gs>
            </a:gsLst>
            <a:lin ang="16200000" scaled="0"/>
          </a:gradFill>
          <a:ln w="63500" cmpd="sng">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467098" y="533400"/>
            <a:ext cx="2057400"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solidFill>
                  <a:schemeClr val="bg1"/>
                </a:solidFill>
              </a:rPr>
              <a:t>DICTATOR</a:t>
            </a:r>
          </a:p>
          <a:p>
            <a:pPr algn="ctr"/>
            <a:r>
              <a:rPr lang="en-US" sz="3200" b="1" dirty="0">
                <a:solidFill>
                  <a:schemeClr val="bg1"/>
                </a:solidFill>
              </a:rPr>
              <a:t>CHIEF</a:t>
            </a:r>
          </a:p>
          <a:p>
            <a:pPr algn="ctr"/>
            <a:r>
              <a:rPr lang="en-US" sz="3200" b="1" dirty="0">
                <a:solidFill>
                  <a:schemeClr val="bg1"/>
                </a:solidFill>
              </a:rPr>
              <a:t>KING</a:t>
            </a:r>
          </a:p>
        </p:txBody>
      </p:sp>
      <p:sp>
        <p:nvSpPr>
          <p:cNvPr id="17" name="TextBox 16"/>
          <p:cNvSpPr txBox="1"/>
          <p:nvPr/>
        </p:nvSpPr>
        <p:spPr>
          <a:xfrm>
            <a:off x="2994763" y="2590800"/>
            <a:ext cx="3047999" cy="206210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solidFill>
                  <a:schemeClr val="bg1"/>
                </a:solidFill>
              </a:rPr>
              <a:t>PARTY LEADERS </a:t>
            </a:r>
          </a:p>
          <a:p>
            <a:pPr algn="ctr"/>
            <a:r>
              <a:rPr lang="en-US" sz="3200" b="1" dirty="0">
                <a:solidFill>
                  <a:schemeClr val="bg1"/>
                </a:solidFill>
              </a:rPr>
              <a:t>GOV. OFFICIALS</a:t>
            </a:r>
          </a:p>
          <a:p>
            <a:pPr algn="ctr"/>
            <a:r>
              <a:rPr lang="en-US" sz="3200" b="1" dirty="0">
                <a:solidFill>
                  <a:schemeClr val="bg1"/>
                </a:solidFill>
              </a:rPr>
              <a:t>MILITARY</a:t>
            </a:r>
          </a:p>
          <a:p>
            <a:pPr algn="ctr"/>
            <a:r>
              <a:rPr lang="en-US" sz="3200" b="1" dirty="0">
                <a:solidFill>
                  <a:schemeClr val="bg1"/>
                </a:solidFill>
              </a:rPr>
              <a:t>POLICE</a:t>
            </a:r>
          </a:p>
        </p:txBody>
      </p:sp>
      <p:sp>
        <p:nvSpPr>
          <p:cNvPr id="19" name="TextBox 18"/>
          <p:cNvSpPr txBox="1"/>
          <p:nvPr/>
        </p:nvSpPr>
        <p:spPr>
          <a:xfrm>
            <a:off x="1556657" y="4953000"/>
            <a:ext cx="5987144"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en-US" sz="3200" b="1" dirty="0">
              <a:solidFill>
                <a:schemeClr val="bg1"/>
              </a:solidFill>
            </a:endParaRPr>
          </a:p>
          <a:p>
            <a:pPr algn="ctr"/>
            <a:r>
              <a:rPr lang="en-US" sz="3200" b="1" dirty="0">
                <a:solidFill>
                  <a:schemeClr val="bg1"/>
                </a:solidFill>
              </a:rPr>
              <a:t>THE PEOPLE</a:t>
            </a:r>
          </a:p>
          <a:p>
            <a:pPr algn="ctr"/>
            <a:endParaRPr lang="en-US" sz="3200" b="1" dirty="0">
              <a:solidFill>
                <a:schemeClr val="bg1"/>
              </a:solidFill>
            </a:endParaRPr>
          </a:p>
        </p:txBody>
      </p:sp>
      <p:sp>
        <p:nvSpPr>
          <p:cNvPr id="15" name="TextBox 14"/>
          <p:cNvSpPr txBox="1"/>
          <p:nvPr/>
        </p:nvSpPr>
        <p:spPr>
          <a:xfrm rot="1059462">
            <a:off x="299356" y="985075"/>
            <a:ext cx="251460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i="1" dirty="0"/>
              <a:t>NAZIS</a:t>
            </a:r>
          </a:p>
        </p:txBody>
      </p:sp>
      <p:sp>
        <p:nvSpPr>
          <p:cNvPr id="29" name="TextBox 28"/>
          <p:cNvSpPr txBox="1"/>
          <p:nvPr/>
        </p:nvSpPr>
        <p:spPr>
          <a:xfrm rot="20491242">
            <a:off x="145771" y="2632297"/>
            <a:ext cx="2649254"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i="1" dirty="0"/>
              <a:t>COMMUNISTS</a:t>
            </a:r>
          </a:p>
        </p:txBody>
      </p:sp>
      <p:sp>
        <p:nvSpPr>
          <p:cNvPr id="30" name="TextBox 29"/>
          <p:cNvSpPr txBox="1"/>
          <p:nvPr/>
        </p:nvSpPr>
        <p:spPr>
          <a:xfrm rot="20857951">
            <a:off x="6027662" y="924855"/>
            <a:ext cx="2649254"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i="1" dirty="0"/>
              <a:t>SOCIALISTS</a:t>
            </a:r>
          </a:p>
        </p:txBody>
      </p:sp>
      <p:sp>
        <p:nvSpPr>
          <p:cNvPr id="31" name="TextBox 30"/>
          <p:cNvSpPr txBox="1"/>
          <p:nvPr/>
        </p:nvSpPr>
        <p:spPr>
          <a:xfrm rot="1186266">
            <a:off x="6450903" y="2386075"/>
            <a:ext cx="2649254" cy="1077218"/>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3200" b="1" i="1" dirty="0"/>
              <a:t>ISLAM NATIONS</a:t>
            </a:r>
          </a:p>
        </p:txBody>
      </p:sp>
    </p:spTree>
    <p:extLst>
      <p:ext uri="{BB962C8B-B14F-4D97-AF65-F5344CB8AC3E}">
        <p14:creationId xmlns:p14="http://schemas.microsoft.com/office/powerpoint/2010/main" val="34763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9" grpId="0" animBg="1"/>
      <p:bldP spid="15"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57200" y="76200"/>
            <a:ext cx="8382000" cy="1981200"/>
            <a:chOff x="457200" y="76200"/>
            <a:chExt cx="8382000" cy="1981200"/>
          </a:xfrm>
        </p:grpSpPr>
        <p:sp>
          <p:nvSpPr>
            <p:cNvPr id="2" name="TextBox 1"/>
            <p:cNvSpPr txBox="1"/>
            <p:nvPr/>
          </p:nvSpPr>
          <p:spPr>
            <a:xfrm>
              <a:off x="588723" y="791567"/>
              <a:ext cx="38862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PLATO’S REPUBLIC</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1666" y="76200"/>
              <a:ext cx="152909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457200" y="76200"/>
              <a:ext cx="8382000" cy="1889760"/>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59994" y="2144131"/>
            <a:ext cx="8479206" cy="1984228"/>
            <a:chOff x="359994" y="2144131"/>
            <a:chExt cx="8479206" cy="1984228"/>
          </a:xfrm>
        </p:grpSpPr>
        <p:sp>
          <p:nvSpPr>
            <p:cNvPr id="3" name="TextBox 2"/>
            <p:cNvSpPr txBox="1"/>
            <p:nvPr/>
          </p:nvSpPr>
          <p:spPr>
            <a:xfrm>
              <a:off x="588723" y="2530287"/>
              <a:ext cx="388620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DIVINE RIGHT KINGS</a:t>
              </a:r>
            </a:p>
            <a:p>
              <a:pPr algn="ctr"/>
              <a:r>
                <a:rPr lang="en-US" sz="3200" b="1" dirty="0"/>
                <a:t>MIDDLE AGES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299559"/>
              <a:ext cx="1653540" cy="1005840"/>
            </a:xfrm>
            <a:prstGeom prst="rect">
              <a:avLst/>
            </a:prstGeom>
          </p:spPr>
        </p:pic>
        <p:sp>
          <p:nvSpPr>
            <p:cNvPr id="14" name="TextBox 13"/>
            <p:cNvSpPr txBox="1"/>
            <p:nvPr/>
          </p:nvSpPr>
          <p:spPr>
            <a:xfrm>
              <a:off x="6629400" y="3213959"/>
              <a:ext cx="1958340" cy="830997"/>
            </a:xfrm>
            <a:prstGeom prst="rect">
              <a:avLst/>
            </a:prstGeom>
            <a:noFill/>
          </p:spPr>
          <p:txBody>
            <a:bodyPr wrap="square" rtlCol="0">
              <a:spAutoFit/>
            </a:bodyPr>
            <a:lstStyle/>
            <a:p>
              <a:pPr algn="ctr"/>
              <a:r>
                <a:rPr lang="en-US" sz="2400" b="1" dirty="0"/>
                <a:t>DIVINE RIGHT OF KINGS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5274" y="2299559"/>
              <a:ext cx="1600200" cy="1828800"/>
            </a:xfrm>
            <a:prstGeom prst="rect">
              <a:avLst/>
            </a:prstGeom>
          </p:spPr>
        </p:pic>
        <p:sp>
          <p:nvSpPr>
            <p:cNvPr id="20" name="Rounded Rectangle 19"/>
            <p:cNvSpPr/>
            <p:nvPr/>
          </p:nvSpPr>
          <p:spPr>
            <a:xfrm>
              <a:off x="359994" y="2144131"/>
              <a:ext cx="8479206" cy="1984228"/>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11390" y="4346266"/>
            <a:ext cx="8527809" cy="2283133"/>
            <a:chOff x="311390" y="4346266"/>
            <a:chExt cx="8527809" cy="2283133"/>
          </a:xfrm>
        </p:grpSpPr>
        <p:sp>
          <p:nvSpPr>
            <p:cNvPr id="4" name="TextBox 3"/>
            <p:cNvSpPr txBox="1"/>
            <p:nvPr/>
          </p:nvSpPr>
          <p:spPr>
            <a:xfrm>
              <a:off x="457200" y="4648200"/>
              <a:ext cx="3886200"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SOCIALISM TOTALITARIAN GOVERNMENTS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994" y="4699895"/>
              <a:ext cx="2453894" cy="163060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20221"/>
            <a:stretch/>
          </p:blipFill>
          <p:spPr>
            <a:xfrm>
              <a:off x="7025765" y="4648941"/>
              <a:ext cx="1409575" cy="1681554"/>
            </a:xfrm>
            <a:prstGeom prst="rect">
              <a:avLst/>
            </a:prstGeom>
          </p:spPr>
        </p:pic>
        <p:sp>
          <p:nvSpPr>
            <p:cNvPr id="21" name="Rounded Rectangle 20"/>
            <p:cNvSpPr/>
            <p:nvPr/>
          </p:nvSpPr>
          <p:spPr>
            <a:xfrm>
              <a:off x="311390" y="4346266"/>
              <a:ext cx="8527809" cy="2283133"/>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073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80">
                                          <p:stCondLst>
                                            <p:cond delay="0"/>
                                          </p:stCondLst>
                                        </p:cTn>
                                        <p:tgtEl>
                                          <p:spTgt spid="23"/>
                                        </p:tgtEl>
                                      </p:cBhvr>
                                    </p:animEffect>
                                    <p:anim calcmode="lin" valueType="num">
                                      <p:cBhvr>
                                        <p:cTn id="4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9" dur="26">
                                          <p:stCondLst>
                                            <p:cond delay="650"/>
                                          </p:stCondLst>
                                        </p:cTn>
                                        <p:tgtEl>
                                          <p:spTgt spid="23"/>
                                        </p:tgtEl>
                                      </p:cBhvr>
                                      <p:to x="100000" y="60000"/>
                                    </p:animScale>
                                    <p:animScale>
                                      <p:cBhvr>
                                        <p:cTn id="50" dur="166" decel="50000">
                                          <p:stCondLst>
                                            <p:cond delay="676"/>
                                          </p:stCondLst>
                                        </p:cTn>
                                        <p:tgtEl>
                                          <p:spTgt spid="23"/>
                                        </p:tgtEl>
                                      </p:cBhvr>
                                      <p:to x="100000" y="100000"/>
                                    </p:animScale>
                                    <p:animScale>
                                      <p:cBhvr>
                                        <p:cTn id="51" dur="26">
                                          <p:stCondLst>
                                            <p:cond delay="1312"/>
                                          </p:stCondLst>
                                        </p:cTn>
                                        <p:tgtEl>
                                          <p:spTgt spid="23"/>
                                        </p:tgtEl>
                                      </p:cBhvr>
                                      <p:to x="100000" y="80000"/>
                                    </p:animScale>
                                    <p:animScale>
                                      <p:cBhvr>
                                        <p:cTn id="52" dur="166" decel="50000">
                                          <p:stCondLst>
                                            <p:cond delay="1338"/>
                                          </p:stCondLst>
                                        </p:cTn>
                                        <p:tgtEl>
                                          <p:spTgt spid="23"/>
                                        </p:tgtEl>
                                      </p:cBhvr>
                                      <p:to x="100000" y="100000"/>
                                    </p:animScale>
                                    <p:animScale>
                                      <p:cBhvr>
                                        <p:cTn id="53" dur="26">
                                          <p:stCondLst>
                                            <p:cond delay="1642"/>
                                          </p:stCondLst>
                                        </p:cTn>
                                        <p:tgtEl>
                                          <p:spTgt spid="23"/>
                                        </p:tgtEl>
                                      </p:cBhvr>
                                      <p:to x="100000" y="90000"/>
                                    </p:animScale>
                                    <p:animScale>
                                      <p:cBhvr>
                                        <p:cTn id="54" dur="166" decel="50000">
                                          <p:stCondLst>
                                            <p:cond delay="1668"/>
                                          </p:stCondLst>
                                        </p:cTn>
                                        <p:tgtEl>
                                          <p:spTgt spid="23"/>
                                        </p:tgtEl>
                                      </p:cBhvr>
                                      <p:to x="100000" y="100000"/>
                                    </p:animScale>
                                    <p:animScale>
                                      <p:cBhvr>
                                        <p:cTn id="55" dur="26">
                                          <p:stCondLst>
                                            <p:cond delay="1808"/>
                                          </p:stCondLst>
                                        </p:cTn>
                                        <p:tgtEl>
                                          <p:spTgt spid="23"/>
                                        </p:tgtEl>
                                      </p:cBhvr>
                                      <p:to x="100000" y="95000"/>
                                    </p:animScale>
                                    <p:animScale>
                                      <p:cBhvr>
                                        <p:cTn id="5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24660"/>
            <a:ext cx="2667000" cy="2308324"/>
          </a:xfrm>
          <a:prstGeom prst="rect">
            <a:avLst/>
          </a:prstGeom>
          <a:noFill/>
        </p:spPr>
        <p:txBody>
          <a:bodyPr wrap="square" rtlCol="0">
            <a:spAutoFit/>
          </a:bodyPr>
          <a:lstStyle/>
          <a:p>
            <a:pPr algn="ctr"/>
            <a:r>
              <a:rPr lang="en-US" sz="2400" b="1" i="1" dirty="0">
                <a:solidFill>
                  <a:schemeClr val="bg1"/>
                </a:solidFill>
              </a:rPr>
              <a:t>Socrates and Plato believed that all knowledge is inborn.</a:t>
            </a:r>
          </a:p>
          <a:p>
            <a:pPr algn="ctr"/>
            <a:r>
              <a:rPr lang="en-US" sz="2400" b="1" i="1" dirty="0">
                <a:solidFill>
                  <a:schemeClr val="bg1"/>
                </a:solidFill>
              </a:rPr>
              <a:t>Your destiny is fixed at birth</a:t>
            </a:r>
          </a:p>
        </p:txBody>
      </p:sp>
      <p:grpSp>
        <p:nvGrpSpPr>
          <p:cNvPr id="4" name="Group 3"/>
          <p:cNvGrpSpPr/>
          <p:nvPr/>
        </p:nvGrpSpPr>
        <p:grpSpPr>
          <a:xfrm>
            <a:off x="3505200" y="1211997"/>
            <a:ext cx="1816926" cy="2907157"/>
            <a:chOff x="3505200" y="1211997"/>
            <a:chExt cx="1816926" cy="2907157"/>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211997"/>
              <a:ext cx="1800225" cy="2533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21901" y="3749822"/>
              <a:ext cx="1800225" cy="369332"/>
            </a:xfrm>
            <a:prstGeom prst="rect">
              <a:avLst/>
            </a:prstGeom>
            <a:noFill/>
          </p:spPr>
          <p:txBody>
            <a:bodyPr wrap="square" rtlCol="0">
              <a:spAutoFit/>
            </a:bodyPr>
            <a:lstStyle/>
            <a:p>
              <a:pPr algn="ctr"/>
              <a:r>
                <a:rPr lang="en-US" b="1" dirty="0">
                  <a:solidFill>
                    <a:prstClr val="black"/>
                  </a:solidFill>
                </a:rPr>
                <a:t>SOCRATES</a:t>
              </a:r>
            </a:p>
          </p:txBody>
        </p:sp>
      </p:grpSp>
      <p:grpSp>
        <p:nvGrpSpPr>
          <p:cNvPr id="6" name="Group 5"/>
          <p:cNvGrpSpPr/>
          <p:nvPr/>
        </p:nvGrpSpPr>
        <p:grpSpPr>
          <a:xfrm>
            <a:off x="1066800" y="3934488"/>
            <a:ext cx="1981200" cy="2467073"/>
            <a:chOff x="1066800" y="3934488"/>
            <a:chExt cx="1981200" cy="2467073"/>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934488"/>
              <a:ext cx="1981200" cy="209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2087" y="6032229"/>
              <a:ext cx="1190625" cy="369332"/>
            </a:xfrm>
            <a:prstGeom prst="rect">
              <a:avLst/>
            </a:prstGeom>
            <a:noFill/>
          </p:spPr>
          <p:txBody>
            <a:bodyPr wrap="square" rtlCol="0">
              <a:spAutoFit/>
            </a:bodyPr>
            <a:lstStyle/>
            <a:p>
              <a:pPr algn="ctr"/>
              <a:r>
                <a:rPr lang="en-US" b="1" dirty="0">
                  <a:solidFill>
                    <a:prstClr val="black"/>
                  </a:solidFill>
                </a:rPr>
                <a:t>PLATO</a:t>
              </a:r>
            </a:p>
          </p:txBody>
        </p:sp>
      </p:grpSp>
      <p:grpSp>
        <p:nvGrpSpPr>
          <p:cNvPr id="8" name="Group 7"/>
          <p:cNvGrpSpPr/>
          <p:nvPr/>
        </p:nvGrpSpPr>
        <p:grpSpPr>
          <a:xfrm>
            <a:off x="6323254" y="3846330"/>
            <a:ext cx="1696796" cy="2630670"/>
            <a:chOff x="6323254" y="3846330"/>
            <a:chExt cx="1696796" cy="263067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254" y="3846330"/>
              <a:ext cx="1696796" cy="227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81775" y="6107668"/>
              <a:ext cx="1343025" cy="369332"/>
            </a:xfrm>
            <a:prstGeom prst="rect">
              <a:avLst/>
            </a:prstGeom>
            <a:noFill/>
          </p:spPr>
          <p:txBody>
            <a:bodyPr wrap="square" rtlCol="0">
              <a:spAutoFit/>
            </a:bodyPr>
            <a:lstStyle/>
            <a:p>
              <a:pPr algn="ctr"/>
              <a:r>
                <a:rPr lang="en-US" b="1" dirty="0">
                  <a:solidFill>
                    <a:prstClr val="black"/>
                  </a:solidFill>
                </a:rPr>
                <a:t>ARISTOTLE</a:t>
              </a:r>
            </a:p>
          </p:txBody>
        </p:sp>
      </p:grpSp>
      <p:sp>
        <p:nvSpPr>
          <p:cNvPr id="9" name="TextBox 8"/>
          <p:cNvSpPr txBox="1"/>
          <p:nvPr/>
        </p:nvSpPr>
        <p:spPr>
          <a:xfrm>
            <a:off x="5943600" y="1324660"/>
            <a:ext cx="2667000" cy="2308324"/>
          </a:xfrm>
          <a:prstGeom prst="rect">
            <a:avLst/>
          </a:prstGeom>
          <a:noFill/>
        </p:spPr>
        <p:txBody>
          <a:bodyPr wrap="square" rtlCol="0">
            <a:spAutoFit/>
          </a:bodyPr>
          <a:lstStyle/>
          <a:p>
            <a:pPr algn="ctr"/>
            <a:r>
              <a:rPr lang="en-US" sz="2400" b="1" i="1" dirty="0">
                <a:solidFill>
                  <a:schemeClr val="bg1"/>
                </a:solidFill>
              </a:rPr>
              <a:t>Aristotle believed that you become the person you are through learning and experience.</a:t>
            </a:r>
          </a:p>
          <a:p>
            <a:pPr algn="ctr"/>
            <a:r>
              <a:rPr lang="en-US" sz="2400" b="1" i="1" dirty="0">
                <a:solidFill>
                  <a:schemeClr val="bg1"/>
                </a:solidFill>
              </a:rPr>
              <a:t>You have free will</a:t>
            </a:r>
          </a:p>
        </p:txBody>
      </p:sp>
      <p:sp>
        <p:nvSpPr>
          <p:cNvPr id="10" name="Curved Left Arrow 9"/>
          <p:cNvSpPr/>
          <p:nvPr/>
        </p:nvSpPr>
        <p:spPr>
          <a:xfrm>
            <a:off x="8077200" y="3632984"/>
            <a:ext cx="838200" cy="15486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a:off x="192066" y="3620894"/>
            <a:ext cx="914400" cy="15486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a:off x="1462087" y="304800"/>
            <a:ext cx="2805113" cy="90719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72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4413" y="1676400"/>
            <a:ext cx="8308175" cy="5181600"/>
          </a:xfrm>
          <a:prstGeom prst="rect">
            <a:avLst/>
          </a:prstGeom>
          <a:noFill/>
          <a:ln w="9525">
            <a:noFill/>
            <a:miter lim="800000"/>
            <a:headEnd/>
            <a:tailEnd/>
          </a:ln>
        </p:spPr>
      </p:pic>
      <p:pic>
        <p:nvPicPr>
          <p:cNvPr id="3" name="Picture 2">
            <a:extLst>
              <a:ext uri="{FF2B5EF4-FFF2-40B4-BE49-F238E27FC236}">
                <a16:creationId xmlns:a16="http://schemas.microsoft.com/office/drawing/2014/main" id="{75E2EC4F-8FBC-4D22-BDEC-757F5972CA07}"/>
              </a:ext>
            </a:extLst>
          </p:cNvPr>
          <p:cNvPicPr>
            <a:picLocks noChangeAspect="1"/>
          </p:cNvPicPr>
          <p:nvPr/>
        </p:nvPicPr>
        <p:blipFill>
          <a:blip r:embed="rId3"/>
          <a:stretch>
            <a:fillRect/>
          </a:stretch>
        </p:blipFill>
        <p:spPr>
          <a:xfrm>
            <a:off x="152400" y="128006"/>
            <a:ext cx="2533650" cy="1776994"/>
          </a:xfrm>
          <a:prstGeom prst="rect">
            <a:avLst/>
          </a:prstGeom>
        </p:spPr>
      </p:pic>
      <p:sp>
        <p:nvSpPr>
          <p:cNvPr id="4" name="TextBox 3">
            <a:extLst>
              <a:ext uri="{FF2B5EF4-FFF2-40B4-BE49-F238E27FC236}">
                <a16:creationId xmlns:a16="http://schemas.microsoft.com/office/drawing/2014/main" id="{8B146EDD-AC35-4D31-9E5B-B372879158B9}"/>
              </a:ext>
            </a:extLst>
          </p:cNvPr>
          <p:cNvSpPr txBox="1"/>
          <p:nvPr/>
        </p:nvSpPr>
        <p:spPr>
          <a:xfrm>
            <a:off x="2666385" y="459518"/>
            <a:ext cx="4343400" cy="646331"/>
          </a:xfrm>
          <a:prstGeom prst="rect">
            <a:avLst/>
          </a:prstGeom>
          <a:noFill/>
        </p:spPr>
        <p:txBody>
          <a:bodyPr wrap="square" rtlCol="0">
            <a:spAutoFit/>
          </a:bodyPr>
          <a:lstStyle/>
          <a:p>
            <a:pPr algn="ctr"/>
            <a:r>
              <a:rPr lang="en-US" sz="3600" b="1" i="1" dirty="0">
                <a:solidFill>
                  <a:schemeClr val="bg1"/>
                </a:solidFill>
              </a:rPr>
              <a:t>ARISTOTLE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0" y="228600"/>
            <a:ext cx="8001000" cy="600431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65699"/>
            <a:ext cx="2667000" cy="2308324"/>
          </a:xfrm>
          <a:prstGeom prst="rect">
            <a:avLst/>
          </a:prstGeom>
          <a:noFill/>
        </p:spPr>
        <p:txBody>
          <a:bodyPr wrap="square" rtlCol="0">
            <a:spAutoFit/>
          </a:bodyPr>
          <a:lstStyle/>
          <a:p>
            <a:pPr algn="ctr"/>
            <a:r>
              <a:rPr lang="en-US" sz="2400" b="1" i="1" dirty="0">
                <a:solidFill>
                  <a:schemeClr val="bg1"/>
                </a:solidFill>
              </a:rPr>
              <a:t>We can trace Western Philosophy to three main philosophers from Ancient Greece.</a:t>
            </a:r>
          </a:p>
        </p:txBody>
      </p:sp>
      <p:grpSp>
        <p:nvGrpSpPr>
          <p:cNvPr id="4" name="Group 3"/>
          <p:cNvGrpSpPr/>
          <p:nvPr/>
        </p:nvGrpSpPr>
        <p:grpSpPr>
          <a:xfrm>
            <a:off x="3505200" y="1211997"/>
            <a:ext cx="1816926" cy="2907157"/>
            <a:chOff x="3505200" y="1211997"/>
            <a:chExt cx="1816926" cy="2907157"/>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211997"/>
              <a:ext cx="1800225" cy="2533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21901" y="3749822"/>
              <a:ext cx="1800225" cy="369332"/>
            </a:xfrm>
            <a:prstGeom prst="rect">
              <a:avLst/>
            </a:prstGeom>
            <a:noFill/>
          </p:spPr>
          <p:txBody>
            <a:bodyPr wrap="square" rtlCol="0">
              <a:spAutoFit/>
            </a:bodyPr>
            <a:lstStyle/>
            <a:p>
              <a:pPr algn="ctr"/>
              <a:r>
                <a:rPr lang="en-US" b="1" dirty="0">
                  <a:solidFill>
                    <a:schemeClr val="bg1"/>
                  </a:solidFill>
                </a:rPr>
                <a:t>SOCRATES</a:t>
              </a:r>
            </a:p>
          </p:txBody>
        </p:sp>
      </p:grpSp>
      <p:grpSp>
        <p:nvGrpSpPr>
          <p:cNvPr id="6" name="Group 5"/>
          <p:cNvGrpSpPr/>
          <p:nvPr/>
        </p:nvGrpSpPr>
        <p:grpSpPr>
          <a:xfrm>
            <a:off x="1066800" y="3934488"/>
            <a:ext cx="1981200" cy="2467073"/>
            <a:chOff x="1066800" y="3934488"/>
            <a:chExt cx="1981200" cy="2467073"/>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934488"/>
              <a:ext cx="1981200" cy="209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2087" y="6032229"/>
              <a:ext cx="1190625" cy="369332"/>
            </a:xfrm>
            <a:prstGeom prst="rect">
              <a:avLst/>
            </a:prstGeom>
            <a:noFill/>
          </p:spPr>
          <p:txBody>
            <a:bodyPr wrap="square" rtlCol="0">
              <a:spAutoFit/>
            </a:bodyPr>
            <a:lstStyle/>
            <a:p>
              <a:pPr algn="ctr"/>
              <a:r>
                <a:rPr lang="en-US" b="1" dirty="0">
                  <a:solidFill>
                    <a:schemeClr val="bg1"/>
                  </a:solidFill>
                </a:rPr>
                <a:t>PLATO</a:t>
              </a:r>
            </a:p>
          </p:txBody>
        </p:sp>
      </p:grpSp>
      <p:grpSp>
        <p:nvGrpSpPr>
          <p:cNvPr id="8" name="Group 7"/>
          <p:cNvGrpSpPr/>
          <p:nvPr/>
        </p:nvGrpSpPr>
        <p:grpSpPr>
          <a:xfrm>
            <a:off x="6323254" y="3846330"/>
            <a:ext cx="1696796" cy="2630670"/>
            <a:chOff x="6323254" y="3846330"/>
            <a:chExt cx="1696796" cy="263067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254" y="3846330"/>
              <a:ext cx="1696796" cy="227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81775" y="6107668"/>
              <a:ext cx="1343025" cy="369332"/>
            </a:xfrm>
            <a:prstGeom prst="rect">
              <a:avLst/>
            </a:prstGeom>
            <a:noFill/>
          </p:spPr>
          <p:txBody>
            <a:bodyPr wrap="square" rtlCol="0">
              <a:spAutoFit/>
            </a:bodyPr>
            <a:lstStyle/>
            <a:p>
              <a:pPr algn="ctr"/>
              <a:r>
                <a:rPr lang="en-US" b="1" dirty="0">
                  <a:solidFill>
                    <a:schemeClr val="bg1"/>
                  </a:solidFill>
                </a:rPr>
                <a:t>ARISTOTLE</a:t>
              </a:r>
            </a:p>
          </p:txBody>
        </p:sp>
      </p:grpSp>
    </p:spTree>
    <p:extLst>
      <p:ext uri="{BB962C8B-B14F-4D97-AF65-F5344CB8AC3E}">
        <p14:creationId xmlns:p14="http://schemas.microsoft.com/office/powerpoint/2010/main" val="40693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8600" y="228600"/>
            <a:ext cx="8458200" cy="619074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57200" y="907115"/>
            <a:ext cx="8458200" cy="5705079"/>
          </a:xfrm>
          <a:prstGeom prst="rect">
            <a:avLst/>
          </a:prstGeom>
          <a:noFill/>
          <a:ln w="9525">
            <a:noFill/>
            <a:miter lim="800000"/>
            <a:headEnd/>
            <a:tailEnd/>
          </a:ln>
        </p:spPr>
      </p:pic>
      <p:sp>
        <p:nvSpPr>
          <p:cNvPr id="2" name="TextBox 1">
            <a:extLst>
              <a:ext uri="{FF2B5EF4-FFF2-40B4-BE49-F238E27FC236}">
                <a16:creationId xmlns:a16="http://schemas.microsoft.com/office/drawing/2014/main" id="{49723414-F2B4-4C48-8510-71E73DCA6070}"/>
              </a:ext>
            </a:extLst>
          </p:cNvPr>
          <p:cNvSpPr txBox="1"/>
          <p:nvPr/>
        </p:nvSpPr>
        <p:spPr>
          <a:xfrm>
            <a:off x="609600" y="228600"/>
            <a:ext cx="7620000" cy="461665"/>
          </a:xfrm>
          <a:prstGeom prst="rect">
            <a:avLst/>
          </a:prstGeom>
          <a:noFill/>
        </p:spPr>
        <p:txBody>
          <a:bodyPr wrap="square" rtlCol="0">
            <a:spAutoFit/>
          </a:bodyPr>
          <a:lstStyle/>
          <a:p>
            <a:pPr algn="ctr"/>
            <a:r>
              <a:rPr lang="en-US" sz="2400" b="1" i="1" dirty="0">
                <a:solidFill>
                  <a:schemeClr val="bg1"/>
                </a:solidFill>
              </a:rPr>
              <a:t>ARISTOTLE IDOLOGY VS PLATO’S REPUBLIC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108435" y="314506"/>
            <a:ext cx="2057400" cy="485775"/>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ARISTOTLE</a:t>
            </a:r>
          </a:p>
        </p:txBody>
      </p:sp>
      <p:sp>
        <p:nvSpPr>
          <p:cNvPr id="6148" name="Text Box 7"/>
          <p:cNvSpPr txBox="1">
            <a:spLocks noChangeArrowheads="1"/>
          </p:cNvSpPr>
          <p:nvPr/>
        </p:nvSpPr>
        <p:spPr bwMode="auto">
          <a:xfrm>
            <a:off x="980388" y="1341585"/>
            <a:ext cx="2438400" cy="461665"/>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RENAISSANCE</a:t>
            </a:r>
          </a:p>
        </p:txBody>
      </p:sp>
      <p:sp>
        <p:nvSpPr>
          <p:cNvPr id="6149" name="Text Box 8"/>
          <p:cNvSpPr txBox="1">
            <a:spLocks noChangeArrowheads="1"/>
          </p:cNvSpPr>
          <p:nvPr/>
        </p:nvSpPr>
        <p:spPr bwMode="auto">
          <a:xfrm>
            <a:off x="1056588" y="2346191"/>
            <a:ext cx="2362200" cy="850900"/>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SCIENTIFIC REVOLUTION</a:t>
            </a:r>
          </a:p>
        </p:txBody>
      </p:sp>
      <p:sp>
        <p:nvSpPr>
          <p:cNvPr id="6150" name="Text Box 9"/>
          <p:cNvSpPr txBox="1">
            <a:spLocks noChangeArrowheads="1"/>
          </p:cNvSpPr>
          <p:nvPr/>
        </p:nvSpPr>
        <p:spPr bwMode="auto">
          <a:xfrm>
            <a:off x="651235" y="3697832"/>
            <a:ext cx="3048000" cy="1033463"/>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ENLIGHTENMENT</a:t>
            </a:r>
          </a:p>
          <a:p>
            <a:pPr algn="ctr">
              <a:spcBef>
                <a:spcPct val="50000"/>
              </a:spcBef>
            </a:pPr>
            <a:r>
              <a:rPr lang="en-US" sz="2400" b="1" dirty="0"/>
              <a:t>JOHN LOCKE</a:t>
            </a:r>
          </a:p>
        </p:txBody>
      </p:sp>
      <p:sp>
        <p:nvSpPr>
          <p:cNvPr id="8" name="Down Arrow 7"/>
          <p:cNvSpPr/>
          <p:nvPr/>
        </p:nvSpPr>
        <p:spPr>
          <a:xfrm>
            <a:off x="1565635" y="847906"/>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539711" y="4782692"/>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1589988" y="1901377"/>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1565635" y="3225194"/>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E5D0BC-759C-4CD9-9B39-917BE0131501}"/>
              </a:ext>
            </a:extLst>
          </p:cNvPr>
          <p:cNvSpPr txBox="1"/>
          <p:nvPr/>
        </p:nvSpPr>
        <p:spPr>
          <a:xfrm>
            <a:off x="6614106" y="6405007"/>
            <a:ext cx="1844094" cy="369332"/>
          </a:xfrm>
          <a:prstGeom prst="rect">
            <a:avLst/>
          </a:prstGeom>
          <a:noFill/>
        </p:spPr>
        <p:txBody>
          <a:bodyPr wrap="square" rtlCol="0">
            <a:spAutoFit/>
          </a:bodyPr>
          <a:lstStyle/>
          <a:p>
            <a:pPr algn="ctr"/>
            <a:r>
              <a:rPr lang="en-US" b="1" dirty="0"/>
              <a:t>JOHN LOCKE</a:t>
            </a:r>
          </a:p>
        </p:txBody>
      </p:sp>
      <p:sp>
        <p:nvSpPr>
          <p:cNvPr id="16" name="Text Box 9">
            <a:extLst>
              <a:ext uri="{FF2B5EF4-FFF2-40B4-BE49-F238E27FC236}">
                <a16:creationId xmlns:a16="http://schemas.microsoft.com/office/drawing/2014/main" id="{1FA723A6-4878-4125-8D78-5411F4F65892}"/>
              </a:ext>
            </a:extLst>
          </p:cNvPr>
          <p:cNvSpPr txBox="1">
            <a:spLocks noChangeArrowheads="1"/>
          </p:cNvSpPr>
          <p:nvPr/>
        </p:nvSpPr>
        <p:spPr bwMode="auto">
          <a:xfrm>
            <a:off x="625311" y="5272100"/>
            <a:ext cx="3048000" cy="1384995"/>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DECLARATION OF INDEPENDENCE</a:t>
            </a:r>
          </a:p>
          <a:p>
            <a:pPr algn="ctr">
              <a:spcBef>
                <a:spcPct val="50000"/>
              </a:spcBef>
            </a:pPr>
            <a:r>
              <a:rPr lang="en-US" sz="2400" b="1" dirty="0"/>
              <a:t>THOMAS JEFFERSON</a:t>
            </a:r>
          </a:p>
        </p:txBody>
      </p:sp>
      <p:pic>
        <p:nvPicPr>
          <p:cNvPr id="4" name="Picture 3">
            <a:extLst>
              <a:ext uri="{FF2B5EF4-FFF2-40B4-BE49-F238E27FC236}">
                <a16:creationId xmlns:a16="http://schemas.microsoft.com/office/drawing/2014/main" id="{1974C084-4684-40F5-8EED-196C8F4A333B}"/>
              </a:ext>
            </a:extLst>
          </p:cNvPr>
          <p:cNvPicPr>
            <a:picLocks noChangeAspect="1"/>
          </p:cNvPicPr>
          <p:nvPr/>
        </p:nvPicPr>
        <p:blipFill>
          <a:blip r:embed="rId2"/>
          <a:stretch>
            <a:fillRect/>
          </a:stretch>
        </p:blipFill>
        <p:spPr>
          <a:xfrm>
            <a:off x="3738540" y="189245"/>
            <a:ext cx="2488726" cy="1586871"/>
          </a:xfrm>
          <a:prstGeom prst="rect">
            <a:avLst/>
          </a:prstGeom>
        </p:spPr>
      </p:pic>
      <p:graphicFrame>
        <p:nvGraphicFramePr>
          <p:cNvPr id="19" name="Object 12">
            <a:extLst>
              <a:ext uri="{FF2B5EF4-FFF2-40B4-BE49-F238E27FC236}">
                <a16:creationId xmlns:a16="http://schemas.microsoft.com/office/drawing/2014/main" id="{C24B23EA-1368-42A4-A3BB-41159EF8E0B2}"/>
              </a:ext>
            </a:extLst>
          </p:cNvPr>
          <p:cNvGraphicFramePr>
            <a:graphicFrameLocks noChangeAspect="1"/>
          </p:cNvGraphicFramePr>
          <p:nvPr>
            <p:extLst>
              <p:ext uri="{D42A27DB-BD31-4B8C-83A1-F6EECF244321}">
                <p14:modId xmlns:p14="http://schemas.microsoft.com/office/powerpoint/2010/main" val="3220239345"/>
              </p:ext>
            </p:extLst>
          </p:nvPr>
        </p:nvGraphicFramePr>
        <p:xfrm>
          <a:off x="6647100" y="2055071"/>
          <a:ext cx="2144547" cy="2159492"/>
        </p:xfrm>
        <a:graphic>
          <a:graphicData uri="http://schemas.openxmlformats.org/presentationml/2006/ole">
            <mc:AlternateContent xmlns:mc="http://schemas.openxmlformats.org/markup-compatibility/2006">
              <mc:Choice xmlns:v="urn:schemas-microsoft-com:vml" Requires="v">
                <p:oleObj name="Photo Editor Photo" r:id="rId3" imgW="2734057" imgH="2752381" progId="">
                  <p:embed/>
                </p:oleObj>
              </mc:Choice>
              <mc:Fallback>
                <p:oleObj name="Photo Editor Photo" r:id="rId3" imgW="2734057" imgH="2752381" progId="">
                  <p:embed/>
                  <p:pic>
                    <p:nvPicPr>
                      <p:cNvPr id="1026" name="Object 1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100" y="2055071"/>
                        <a:ext cx="2144547" cy="2159492"/>
                      </a:xfrm>
                      <a:prstGeom prst="rect">
                        <a:avLst/>
                      </a:prstGeom>
                      <a:noFill/>
                      <a:ln>
                        <a:noFill/>
                      </a:ln>
                      <a:effectLst/>
                    </p:spPr>
                  </p:pic>
                </p:oleObj>
              </mc:Fallback>
            </mc:AlternateContent>
          </a:graphicData>
        </a:graphic>
      </p:graphicFrame>
      <p:pic>
        <p:nvPicPr>
          <p:cNvPr id="5" name="Picture 4">
            <a:extLst>
              <a:ext uri="{FF2B5EF4-FFF2-40B4-BE49-F238E27FC236}">
                <a16:creationId xmlns:a16="http://schemas.microsoft.com/office/drawing/2014/main" id="{757BD9CB-E8F7-4726-89C6-79781A0A841E}"/>
              </a:ext>
            </a:extLst>
          </p:cNvPr>
          <p:cNvPicPr>
            <a:picLocks noChangeAspect="1"/>
          </p:cNvPicPr>
          <p:nvPr/>
        </p:nvPicPr>
        <p:blipFill>
          <a:blip r:embed="rId5"/>
          <a:stretch>
            <a:fillRect/>
          </a:stretch>
        </p:blipFill>
        <p:spPr>
          <a:xfrm>
            <a:off x="4038600" y="4648200"/>
            <a:ext cx="2488726" cy="1694196"/>
          </a:xfrm>
          <a:prstGeom prst="rect">
            <a:avLst/>
          </a:prstGeom>
        </p:spPr>
      </p:pic>
    </p:spTree>
    <p:extLst>
      <p:ext uri="{BB962C8B-B14F-4D97-AF65-F5344CB8AC3E}">
        <p14:creationId xmlns:p14="http://schemas.microsoft.com/office/powerpoint/2010/main" val="320853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1000"/>
                                        <p:tgtEl>
                                          <p:spTgt spid="6148"/>
                                        </p:tgtEl>
                                      </p:cBhvr>
                                    </p:animEffect>
                                    <p:anim calcmode="lin" valueType="num">
                                      <p:cBhvr>
                                        <p:cTn id="27" dur="1000" fill="hold"/>
                                        <p:tgtEl>
                                          <p:spTgt spid="6148"/>
                                        </p:tgtEl>
                                        <p:attrNameLst>
                                          <p:attrName>ppt_x</p:attrName>
                                        </p:attrNameLst>
                                      </p:cBhvr>
                                      <p:tavLst>
                                        <p:tav tm="0">
                                          <p:val>
                                            <p:strVal val="#ppt_x"/>
                                          </p:val>
                                        </p:tav>
                                        <p:tav tm="100000">
                                          <p:val>
                                            <p:strVal val="#ppt_x"/>
                                          </p:val>
                                        </p:tav>
                                      </p:tavLst>
                                    </p:anim>
                                    <p:anim calcmode="lin" valueType="num">
                                      <p:cBhvr>
                                        <p:cTn id="28"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149"/>
                                        </p:tgtEl>
                                        <p:attrNameLst>
                                          <p:attrName>style.visibility</p:attrName>
                                        </p:attrNameLst>
                                      </p:cBhvr>
                                      <p:to>
                                        <p:strVal val="visible"/>
                                      </p:to>
                                    </p:set>
                                    <p:animEffect transition="in" filter="fade">
                                      <p:cBhvr>
                                        <p:cTn id="40" dur="1000"/>
                                        <p:tgtEl>
                                          <p:spTgt spid="6149"/>
                                        </p:tgtEl>
                                      </p:cBhvr>
                                    </p:animEffect>
                                    <p:anim calcmode="lin" valueType="num">
                                      <p:cBhvr>
                                        <p:cTn id="41" dur="1000" fill="hold"/>
                                        <p:tgtEl>
                                          <p:spTgt spid="6149"/>
                                        </p:tgtEl>
                                        <p:attrNameLst>
                                          <p:attrName>ppt_x</p:attrName>
                                        </p:attrNameLst>
                                      </p:cBhvr>
                                      <p:tavLst>
                                        <p:tav tm="0">
                                          <p:val>
                                            <p:strVal val="#ppt_x"/>
                                          </p:val>
                                        </p:tav>
                                        <p:tav tm="100000">
                                          <p:val>
                                            <p:strVal val="#ppt_x"/>
                                          </p:val>
                                        </p:tav>
                                      </p:tavLst>
                                    </p:anim>
                                    <p:anim calcmode="lin" valueType="num">
                                      <p:cBhvr>
                                        <p:cTn id="42"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150"/>
                                        </p:tgtEl>
                                        <p:attrNameLst>
                                          <p:attrName>style.visibility</p:attrName>
                                        </p:attrNameLst>
                                      </p:cBhvr>
                                      <p:to>
                                        <p:strVal val="visible"/>
                                      </p:to>
                                    </p:set>
                                    <p:animEffect transition="in" filter="fade">
                                      <p:cBhvr>
                                        <p:cTn id="54" dur="1000"/>
                                        <p:tgtEl>
                                          <p:spTgt spid="6150"/>
                                        </p:tgtEl>
                                      </p:cBhvr>
                                    </p:animEffect>
                                    <p:anim calcmode="lin" valueType="num">
                                      <p:cBhvr>
                                        <p:cTn id="55" dur="1000" fill="hold"/>
                                        <p:tgtEl>
                                          <p:spTgt spid="6150"/>
                                        </p:tgtEl>
                                        <p:attrNameLst>
                                          <p:attrName>ppt_x</p:attrName>
                                        </p:attrNameLst>
                                      </p:cBhvr>
                                      <p:tavLst>
                                        <p:tav tm="0">
                                          <p:val>
                                            <p:strVal val="#ppt_x"/>
                                          </p:val>
                                        </p:tav>
                                        <p:tav tm="100000">
                                          <p:val>
                                            <p:strVal val="#ppt_x"/>
                                          </p:val>
                                        </p:tav>
                                      </p:tavLst>
                                    </p:anim>
                                    <p:anim calcmode="lin" valueType="num">
                                      <p:cBhvr>
                                        <p:cTn id="56" dur="1000" fill="hold"/>
                                        <p:tgtEl>
                                          <p:spTgt spid="615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1000"/>
                                        <p:tgtEl>
                                          <p:spTgt spid="5"/>
                                        </p:tgtEl>
                                      </p:cBhvr>
                                    </p:animEffect>
                                    <p:anim calcmode="lin" valueType="num">
                                      <p:cBhvr>
                                        <p:cTn id="79" dur="1000" fill="hold"/>
                                        <p:tgtEl>
                                          <p:spTgt spid="5"/>
                                        </p:tgtEl>
                                        <p:attrNameLst>
                                          <p:attrName>ppt_x</p:attrName>
                                        </p:attrNameLst>
                                      </p:cBhvr>
                                      <p:tavLst>
                                        <p:tav tm="0">
                                          <p:val>
                                            <p:strVal val="#ppt_x"/>
                                          </p:val>
                                        </p:tav>
                                        <p:tav tm="100000">
                                          <p:val>
                                            <p:strVal val="#ppt_x"/>
                                          </p:val>
                                        </p:tav>
                                      </p:tavLst>
                                    </p:anim>
                                    <p:anim calcmode="lin" valueType="num">
                                      <p:cBhvr>
                                        <p:cTn id="8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8" grpId="0" animBg="1"/>
      <p:bldP spid="6149" grpId="0" animBg="1"/>
      <p:bldP spid="6150" grpId="0" animBg="1"/>
      <p:bldP spid="8" grpId="0" animBg="1"/>
      <p:bldP spid="9" grpId="0" animBg="1"/>
      <p:bldP spid="10" grpId="0" animBg="1"/>
      <p:bldP spid="11"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D15E8-E821-4A81-A89E-CC13B26D8756}"/>
              </a:ext>
            </a:extLst>
          </p:cNvPr>
          <p:cNvPicPr>
            <a:picLocks noChangeAspect="1"/>
          </p:cNvPicPr>
          <p:nvPr/>
        </p:nvPicPr>
        <p:blipFill>
          <a:blip r:embed="rId2"/>
          <a:stretch>
            <a:fillRect/>
          </a:stretch>
        </p:blipFill>
        <p:spPr>
          <a:xfrm>
            <a:off x="304800" y="304800"/>
            <a:ext cx="5905500" cy="3924300"/>
          </a:xfrm>
          <a:prstGeom prst="rect">
            <a:avLst/>
          </a:prstGeom>
        </p:spPr>
      </p:pic>
      <p:pic>
        <p:nvPicPr>
          <p:cNvPr id="3" name="Picture 2">
            <a:extLst>
              <a:ext uri="{FF2B5EF4-FFF2-40B4-BE49-F238E27FC236}">
                <a16:creationId xmlns:a16="http://schemas.microsoft.com/office/drawing/2014/main" id="{28798158-A138-4085-BA91-AC3A2B33DAF2}"/>
              </a:ext>
            </a:extLst>
          </p:cNvPr>
          <p:cNvPicPr>
            <a:picLocks noChangeAspect="1"/>
          </p:cNvPicPr>
          <p:nvPr/>
        </p:nvPicPr>
        <p:blipFill>
          <a:blip r:embed="rId3"/>
          <a:stretch>
            <a:fillRect/>
          </a:stretch>
        </p:blipFill>
        <p:spPr>
          <a:xfrm>
            <a:off x="3695700" y="3164264"/>
            <a:ext cx="5029200" cy="3352800"/>
          </a:xfrm>
          <a:prstGeom prst="rect">
            <a:avLst/>
          </a:prstGeom>
        </p:spPr>
      </p:pic>
      <p:sp>
        <p:nvSpPr>
          <p:cNvPr id="5" name="TextBox 4">
            <a:extLst>
              <a:ext uri="{FF2B5EF4-FFF2-40B4-BE49-F238E27FC236}">
                <a16:creationId xmlns:a16="http://schemas.microsoft.com/office/drawing/2014/main" id="{B3080A00-4717-4B82-A6E5-B53A601071EE}"/>
              </a:ext>
            </a:extLst>
          </p:cNvPr>
          <p:cNvSpPr txBox="1"/>
          <p:nvPr/>
        </p:nvSpPr>
        <p:spPr>
          <a:xfrm>
            <a:off x="6400800" y="457200"/>
            <a:ext cx="2324100" cy="2308324"/>
          </a:xfrm>
          <a:prstGeom prst="rect">
            <a:avLst/>
          </a:prstGeom>
          <a:noFill/>
        </p:spPr>
        <p:txBody>
          <a:bodyPr wrap="square" rtlCol="0">
            <a:spAutoFit/>
          </a:bodyPr>
          <a:lstStyle/>
          <a:p>
            <a:pPr algn="ctr"/>
            <a:r>
              <a:rPr lang="en-US" sz="2400" b="1" dirty="0">
                <a:solidFill>
                  <a:schemeClr val="bg1"/>
                </a:solidFill>
              </a:rPr>
              <a:t>People are born with natural rights of:</a:t>
            </a:r>
          </a:p>
          <a:p>
            <a:pPr algn="ctr"/>
            <a:r>
              <a:rPr lang="en-US" sz="2400" b="1" dirty="0">
                <a:solidFill>
                  <a:schemeClr val="bg1"/>
                </a:solidFill>
              </a:rPr>
              <a:t>Life</a:t>
            </a:r>
          </a:p>
          <a:p>
            <a:pPr algn="ctr"/>
            <a:r>
              <a:rPr lang="en-US" sz="2400" b="1" dirty="0">
                <a:solidFill>
                  <a:schemeClr val="bg1"/>
                </a:solidFill>
              </a:rPr>
              <a:t>Liberty</a:t>
            </a:r>
          </a:p>
          <a:p>
            <a:pPr algn="ctr"/>
            <a:r>
              <a:rPr lang="en-US" sz="2400" b="1" dirty="0">
                <a:solidFill>
                  <a:schemeClr val="bg1"/>
                </a:solidFill>
              </a:rPr>
              <a:t>Property</a:t>
            </a:r>
          </a:p>
        </p:txBody>
      </p:sp>
      <p:sp>
        <p:nvSpPr>
          <p:cNvPr id="6" name="TextBox 5">
            <a:extLst>
              <a:ext uri="{FF2B5EF4-FFF2-40B4-BE49-F238E27FC236}">
                <a16:creationId xmlns:a16="http://schemas.microsoft.com/office/drawing/2014/main" id="{65B37A5B-3AB9-4D32-AE55-81C09AB8401A}"/>
              </a:ext>
            </a:extLst>
          </p:cNvPr>
          <p:cNvSpPr txBox="1"/>
          <p:nvPr/>
        </p:nvSpPr>
        <p:spPr>
          <a:xfrm>
            <a:off x="304800" y="4034254"/>
            <a:ext cx="3276600" cy="2677656"/>
          </a:xfrm>
          <a:prstGeom prst="rect">
            <a:avLst/>
          </a:prstGeom>
          <a:noFill/>
        </p:spPr>
        <p:txBody>
          <a:bodyPr wrap="square" rtlCol="0">
            <a:spAutoFit/>
          </a:bodyPr>
          <a:lstStyle/>
          <a:p>
            <a:pPr algn="ctr"/>
            <a:r>
              <a:rPr lang="en-US" sz="2400" b="1" dirty="0">
                <a:solidFill>
                  <a:schemeClr val="bg1"/>
                </a:solidFill>
              </a:rPr>
              <a:t>The purpose of government is to protect your natural rights.</a:t>
            </a:r>
          </a:p>
          <a:p>
            <a:pPr algn="ctr"/>
            <a:r>
              <a:rPr lang="en-US" sz="2400" b="1" dirty="0">
                <a:solidFill>
                  <a:schemeClr val="bg1"/>
                </a:solidFill>
              </a:rPr>
              <a:t>The individual is more important than the state</a:t>
            </a:r>
          </a:p>
        </p:txBody>
      </p:sp>
    </p:spTree>
    <p:extLst>
      <p:ext uri="{BB962C8B-B14F-4D97-AF65-F5344CB8AC3E}">
        <p14:creationId xmlns:p14="http://schemas.microsoft.com/office/powerpoint/2010/main" val="8470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52550C-0516-49A7-81A9-65D912A9B8CF}"/>
              </a:ext>
            </a:extLst>
          </p:cNvPr>
          <p:cNvPicPr>
            <a:picLocks noChangeAspect="1"/>
          </p:cNvPicPr>
          <p:nvPr/>
        </p:nvPicPr>
        <p:blipFill>
          <a:blip r:embed="rId2"/>
          <a:stretch>
            <a:fillRect/>
          </a:stretch>
        </p:blipFill>
        <p:spPr>
          <a:xfrm>
            <a:off x="3962400" y="247650"/>
            <a:ext cx="4953000" cy="4362450"/>
          </a:xfrm>
          <a:prstGeom prst="rect">
            <a:avLst/>
          </a:prstGeom>
        </p:spPr>
      </p:pic>
      <p:pic>
        <p:nvPicPr>
          <p:cNvPr id="2" name="Picture 1">
            <a:extLst>
              <a:ext uri="{FF2B5EF4-FFF2-40B4-BE49-F238E27FC236}">
                <a16:creationId xmlns:a16="http://schemas.microsoft.com/office/drawing/2014/main" id="{0A30E67E-9941-4456-8BA8-FE8F4B53F121}"/>
              </a:ext>
            </a:extLst>
          </p:cNvPr>
          <p:cNvPicPr>
            <a:picLocks noChangeAspect="1"/>
          </p:cNvPicPr>
          <p:nvPr/>
        </p:nvPicPr>
        <p:blipFill rotWithShape="1">
          <a:blip r:embed="rId3"/>
          <a:srcRect l="4167" t="4327" r="4167" b="39183"/>
          <a:stretch/>
        </p:blipFill>
        <p:spPr>
          <a:xfrm>
            <a:off x="380999" y="3930366"/>
            <a:ext cx="6248401" cy="2669771"/>
          </a:xfrm>
          <a:prstGeom prst="rect">
            <a:avLst/>
          </a:prstGeom>
        </p:spPr>
      </p:pic>
      <p:sp>
        <p:nvSpPr>
          <p:cNvPr id="4" name="TextBox 3">
            <a:extLst>
              <a:ext uri="{FF2B5EF4-FFF2-40B4-BE49-F238E27FC236}">
                <a16:creationId xmlns:a16="http://schemas.microsoft.com/office/drawing/2014/main" id="{912C5B28-C9E3-4098-ADB3-19F55DC90EEB}"/>
              </a:ext>
            </a:extLst>
          </p:cNvPr>
          <p:cNvSpPr txBox="1"/>
          <p:nvPr/>
        </p:nvSpPr>
        <p:spPr>
          <a:xfrm>
            <a:off x="390426" y="457200"/>
            <a:ext cx="3276600" cy="3046988"/>
          </a:xfrm>
          <a:prstGeom prst="rect">
            <a:avLst/>
          </a:prstGeom>
          <a:noFill/>
        </p:spPr>
        <p:txBody>
          <a:bodyPr wrap="square" rtlCol="0">
            <a:spAutoFit/>
          </a:bodyPr>
          <a:lstStyle/>
          <a:p>
            <a:r>
              <a:rPr lang="en-US" sz="3200" b="1" i="1" dirty="0">
                <a:solidFill>
                  <a:schemeClr val="bg1"/>
                </a:solidFill>
              </a:rPr>
              <a:t>Ordinary people can rule themselves.</a:t>
            </a:r>
          </a:p>
          <a:p>
            <a:r>
              <a:rPr lang="en-US" sz="3200" b="1" i="1" dirty="0">
                <a:solidFill>
                  <a:schemeClr val="bg1"/>
                </a:solidFill>
              </a:rPr>
              <a:t>They do not need a king, a chief or a dictator!</a:t>
            </a:r>
          </a:p>
        </p:txBody>
      </p:sp>
      <p:sp>
        <p:nvSpPr>
          <p:cNvPr id="5" name="TextBox 4">
            <a:extLst>
              <a:ext uri="{FF2B5EF4-FFF2-40B4-BE49-F238E27FC236}">
                <a16:creationId xmlns:a16="http://schemas.microsoft.com/office/drawing/2014/main" id="{81217DC6-DA0D-4560-BD9C-E435177474C4}"/>
              </a:ext>
            </a:extLst>
          </p:cNvPr>
          <p:cNvSpPr txBox="1"/>
          <p:nvPr/>
        </p:nvSpPr>
        <p:spPr>
          <a:xfrm>
            <a:off x="6858000" y="4610100"/>
            <a:ext cx="2133600" cy="1938992"/>
          </a:xfrm>
          <a:prstGeom prst="rect">
            <a:avLst/>
          </a:prstGeom>
          <a:noFill/>
        </p:spPr>
        <p:txBody>
          <a:bodyPr wrap="square" rtlCol="0">
            <a:spAutoFit/>
          </a:bodyPr>
          <a:lstStyle/>
          <a:p>
            <a:r>
              <a:rPr lang="en-US" sz="2400" b="1" i="1" dirty="0">
                <a:solidFill>
                  <a:schemeClr val="bg1"/>
                </a:solidFill>
              </a:rPr>
              <a:t>The United States is the first country created on an idea…</a:t>
            </a:r>
          </a:p>
        </p:txBody>
      </p:sp>
    </p:spTree>
    <p:extLst>
      <p:ext uri="{BB962C8B-B14F-4D97-AF65-F5344CB8AC3E}">
        <p14:creationId xmlns:p14="http://schemas.microsoft.com/office/powerpoint/2010/main" val="51244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133600"/>
            <a:ext cx="7086600" cy="707886"/>
          </a:xfrm>
          <a:prstGeom prst="rect">
            <a:avLst/>
          </a:prstGeom>
          <a:noFill/>
        </p:spPr>
        <p:txBody>
          <a:bodyPr wrap="square" rtlCol="0">
            <a:spAutoFit/>
          </a:bodyPr>
          <a:lstStyle/>
          <a:p>
            <a:pPr algn="ctr"/>
            <a:r>
              <a:rPr lang="en-US" sz="4000" b="1" i="1" dirty="0">
                <a:solidFill>
                  <a:schemeClr val="bg1"/>
                </a:solidFill>
              </a:rPr>
              <a:t>Thank you for your attention</a:t>
            </a:r>
          </a:p>
        </p:txBody>
      </p:sp>
    </p:spTree>
    <p:extLst>
      <p:ext uri="{BB962C8B-B14F-4D97-AF65-F5344CB8AC3E}">
        <p14:creationId xmlns:p14="http://schemas.microsoft.com/office/powerpoint/2010/main" val="390322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3200400" y="304800"/>
            <a:ext cx="2057400" cy="485775"/>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ARISTOTLE</a:t>
            </a:r>
          </a:p>
        </p:txBody>
      </p:sp>
      <p:sp>
        <p:nvSpPr>
          <p:cNvPr id="6147" name="Text Box 6"/>
          <p:cNvSpPr txBox="1">
            <a:spLocks noChangeArrowheads="1"/>
          </p:cNvSpPr>
          <p:nvPr/>
        </p:nvSpPr>
        <p:spPr bwMode="auto">
          <a:xfrm>
            <a:off x="3276600" y="1298575"/>
            <a:ext cx="1981200" cy="847725"/>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wrap="square">
            <a:spAutoFit/>
          </a:bodyPr>
          <a:lstStyle/>
          <a:p>
            <a:pPr algn="ctr">
              <a:spcBef>
                <a:spcPct val="50000"/>
              </a:spcBef>
            </a:pPr>
            <a:r>
              <a:rPr lang="en-US" sz="2400" b="1" dirty="0"/>
              <a:t>MIDDLE AGES BLACK OUT</a:t>
            </a:r>
          </a:p>
        </p:txBody>
      </p:sp>
      <p:sp>
        <p:nvSpPr>
          <p:cNvPr id="6148" name="Text Box 7"/>
          <p:cNvSpPr txBox="1">
            <a:spLocks noChangeArrowheads="1"/>
          </p:cNvSpPr>
          <p:nvPr/>
        </p:nvSpPr>
        <p:spPr bwMode="auto">
          <a:xfrm>
            <a:off x="3048000" y="2621252"/>
            <a:ext cx="2438400" cy="830997"/>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RENAISSANCE</a:t>
            </a:r>
            <a:br>
              <a:rPr lang="en-US" sz="2400" b="1" dirty="0"/>
            </a:br>
            <a:r>
              <a:rPr lang="en-US" sz="2400" b="1" dirty="0"/>
              <a:t>New Ideas</a:t>
            </a:r>
          </a:p>
        </p:txBody>
      </p:sp>
      <p:sp>
        <p:nvSpPr>
          <p:cNvPr id="6149" name="Text Box 8"/>
          <p:cNvSpPr txBox="1">
            <a:spLocks noChangeArrowheads="1"/>
          </p:cNvSpPr>
          <p:nvPr/>
        </p:nvSpPr>
        <p:spPr bwMode="auto">
          <a:xfrm>
            <a:off x="3200400" y="4025900"/>
            <a:ext cx="2362200" cy="850900"/>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SCIENTIFIC REVOLUTION</a:t>
            </a:r>
          </a:p>
        </p:txBody>
      </p:sp>
      <p:sp>
        <p:nvSpPr>
          <p:cNvPr id="6150" name="Text Box 9"/>
          <p:cNvSpPr txBox="1">
            <a:spLocks noChangeArrowheads="1"/>
          </p:cNvSpPr>
          <p:nvPr/>
        </p:nvSpPr>
        <p:spPr bwMode="auto">
          <a:xfrm>
            <a:off x="2743200" y="5367337"/>
            <a:ext cx="3048000" cy="1033463"/>
          </a:xfrm>
          <a:prstGeom prst="rect">
            <a:avLst/>
          </a:prstGeom>
          <a:ln w="28575">
            <a:solidFill>
              <a:schemeClr val="tx1"/>
            </a:solidFill>
            <a:miter lim="800000"/>
            <a:headEnd/>
            <a:tailEnd/>
          </a:ln>
        </p:spPr>
        <p:style>
          <a:lnRef idx="0">
            <a:scrgbClr r="0" g="0" b="0"/>
          </a:lnRef>
          <a:fillRef idx="1003">
            <a:schemeClr val="lt1"/>
          </a:fillRef>
          <a:effectRef idx="0">
            <a:scrgbClr r="0" g="0" b="0"/>
          </a:effectRef>
          <a:fontRef idx="major"/>
        </p:style>
        <p:txBody>
          <a:bodyPr>
            <a:spAutoFit/>
          </a:bodyPr>
          <a:lstStyle/>
          <a:p>
            <a:pPr algn="ctr">
              <a:spcBef>
                <a:spcPct val="50000"/>
              </a:spcBef>
            </a:pPr>
            <a:r>
              <a:rPr lang="en-US" sz="2400" b="1" dirty="0"/>
              <a:t>ENLIGHTENMENT</a:t>
            </a:r>
          </a:p>
          <a:p>
            <a:pPr algn="ctr">
              <a:spcBef>
                <a:spcPct val="50000"/>
              </a:spcBef>
            </a:pPr>
            <a:r>
              <a:rPr lang="en-US" sz="2400" b="1" dirty="0"/>
              <a:t>JOHN LOCKE</a:t>
            </a:r>
          </a:p>
        </p:txBody>
      </p:sp>
      <p:sp>
        <p:nvSpPr>
          <p:cNvPr id="8" name="Down Arrow 7"/>
          <p:cNvSpPr/>
          <p:nvPr/>
        </p:nvSpPr>
        <p:spPr>
          <a:xfrm>
            <a:off x="3657600" y="838200"/>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657600" y="2166284"/>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657600" y="3505200"/>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733800" y="4876800"/>
            <a:ext cx="12192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09600" y="362146"/>
            <a:ext cx="1696796" cy="2630670"/>
            <a:chOff x="6323254" y="3846330"/>
            <a:chExt cx="1696796" cy="2630670"/>
          </a:xfrm>
        </p:grpSpPr>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254" y="3846330"/>
              <a:ext cx="1696796" cy="227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581775" y="6107668"/>
              <a:ext cx="1343025" cy="369332"/>
            </a:xfrm>
            <a:prstGeom prst="rect">
              <a:avLst/>
            </a:prstGeom>
            <a:noFill/>
          </p:spPr>
          <p:txBody>
            <a:bodyPr wrap="square" rtlCol="0">
              <a:spAutoFit/>
            </a:bodyPr>
            <a:lstStyle/>
            <a:p>
              <a:pPr algn="ctr"/>
              <a:r>
                <a:rPr lang="en-US" b="1" dirty="0">
                  <a:solidFill>
                    <a:schemeClr val="bg1"/>
                  </a:solidFill>
                </a:rPr>
                <a:t>ARISTOTLE</a:t>
              </a:r>
            </a:p>
          </p:txBody>
        </p:sp>
      </p:grpSp>
      <p:grpSp>
        <p:nvGrpSpPr>
          <p:cNvPr id="3" name="Group 2">
            <a:extLst>
              <a:ext uri="{FF2B5EF4-FFF2-40B4-BE49-F238E27FC236}">
                <a16:creationId xmlns:a16="http://schemas.microsoft.com/office/drawing/2014/main" id="{0C8D410C-EA62-446F-BE7D-FC090AC34247}"/>
              </a:ext>
            </a:extLst>
          </p:cNvPr>
          <p:cNvGrpSpPr/>
          <p:nvPr/>
        </p:nvGrpSpPr>
        <p:grpSpPr>
          <a:xfrm>
            <a:off x="6477000" y="3009313"/>
            <a:ext cx="1981200" cy="3233875"/>
            <a:chOff x="6477000" y="3009313"/>
            <a:chExt cx="1981200" cy="3233875"/>
          </a:xfrm>
        </p:grpSpPr>
        <p:pic>
          <p:nvPicPr>
            <p:cNvPr id="2050" name="Picture 2" descr="Image result for john locke">
              <a:extLst>
                <a:ext uri="{FF2B5EF4-FFF2-40B4-BE49-F238E27FC236}">
                  <a16:creationId xmlns:a16="http://schemas.microsoft.com/office/drawing/2014/main" id="{DED04245-E059-4FA7-957A-3B0113866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09313"/>
              <a:ext cx="1981200" cy="2814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E5D0BC-759C-4CD9-9B39-917BE0131501}"/>
                </a:ext>
              </a:extLst>
            </p:cNvPr>
            <p:cNvSpPr txBox="1"/>
            <p:nvPr/>
          </p:nvSpPr>
          <p:spPr>
            <a:xfrm>
              <a:off x="6614106" y="5873856"/>
              <a:ext cx="1844094" cy="369332"/>
            </a:xfrm>
            <a:prstGeom prst="rect">
              <a:avLst/>
            </a:prstGeom>
            <a:noFill/>
          </p:spPr>
          <p:txBody>
            <a:bodyPr wrap="square" rtlCol="0">
              <a:spAutoFit/>
            </a:bodyPr>
            <a:lstStyle/>
            <a:p>
              <a:pPr algn="ctr"/>
              <a:r>
                <a:rPr lang="en-US" b="1" dirty="0">
                  <a:solidFill>
                    <a:schemeClr val="bg1"/>
                  </a:solidFill>
                </a:rPr>
                <a:t>JOHN LOCKE</a:t>
              </a:r>
            </a:p>
          </p:txBody>
        </p:sp>
      </p:grpSp>
    </p:spTree>
    <p:extLst>
      <p:ext uri="{BB962C8B-B14F-4D97-AF65-F5344CB8AC3E}">
        <p14:creationId xmlns:p14="http://schemas.microsoft.com/office/powerpoint/2010/main" val="266521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fade">
                                      <p:cBhvr>
                                        <p:cTn id="26" dur="1000"/>
                                        <p:tgtEl>
                                          <p:spTgt spid="6147"/>
                                        </p:tgtEl>
                                      </p:cBhvr>
                                    </p:animEffect>
                                    <p:anim calcmode="lin" valueType="num">
                                      <p:cBhvr>
                                        <p:cTn id="27" dur="1000" fill="hold"/>
                                        <p:tgtEl>
                                          <p:spTgt spid="6147"/>
                                        </p:tgtEl>
                                        <p:attrNameLst>
                                          <p:attrName>ppt_x</p:attrName>
                                        </p:attrNameLst>
                                      </p:cBhvr>
                                      <p:tavLst>
                                        <p:tav tm="0">
                                          <p:val>
                                            <p:strVal val="#ppt_x"/>
                                          </p:val>
                                        </p:tav>
                                        <p:tav tm="100000">
                                          <p:val>
                                            <p:strVal val="#ppt_x"/>
                                          </p:val>
                                        </p:tav>
                                      </p:tavLst>
                                    </p:anim>
                                    <p:anim calcmode="lin" valueType="num">
                                      <p:cBhvr>
                                        <p:cTn id="28"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148"/>
                                        </p:tgtEl>
                                        <p:attrNameLst>
                                          <p:attrName>style.visibility</p:attrName>
                                        </p:attrNameLst>
                                      </p:cBhvr>
                                      <p:to>
                                        <p:strVal val="visible"/>
                                      </p:to>
                                    </p:set>
                                    <p:animEffect transition="in" filter="fade">
                                      <p:cBhvr>
                                        <p:cTn id="40" dur="1000"/>
                                        <p:tgtEl>
                                          <p:spTgt spid="6148"/>
                                        </p:tgtEl>
                                      </p:cBhvr>
                                    </p:animEffect>
                                    <p:anim calcmode="lin" valueType="num">
                                      <p:cBhvr>
                                        <p:cTn id="41" dur="1000" fill="hold"/>
                                        <p:tgtEl>
                                          <p:spTgt spid="6148"/>
                                        </p:tgtEl>
                                        <p:attrNameLst>
                                          <p:attrName>ppt_x</p:attrName>
                                        </p:attrNameLst>
                                      </p:cBhvr>
                                      <p:tavLst>
                                        <p:tav tm="0">
                                          <p:val>
                                            <p:strVal val="#ppt_x"/>
                                          </p:val>
                                        </p:tav>
                                        <p:tav tm="100000">
                                          <p:val>
                                            <p:strVal val="#ppt_x"/>
                                          </p:val>
                                        </p:tav>
                                      </p:tavLst>
                                    </p:anim>
                                    <p:anim calcmode="lin" valueType="num">
                                      <p:cBhvr>
                                        <p:cTn id="42"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6149"/>
                                        </p:tgtEl>
                                        <p:attrNameLst>
                                          <p:attrName>style.visibility</p:attrName>
                                        </p:attrNameLst>
                                      </p:cBhvr>
                                      <p:to>
                                        <p:strVal val="visible"/>
                                      </p:to>
                                    </p:set>
                                    <p:animEffect transition="in" filter="fade">
                                      <p:cBhvr>
                                        <p:cTn id="54" dur="1000"/>
                                        <p:tgtEl>
                                          <p:spTgt spid="6149"/>
                                        </p:tgtEl>
                                      </p:cBhvr>
                                    </p:animEffect>
                                    <p:anim calcmode="lin" valueType="num">
                                      <p:cBhvr>
                                        <p:cTn id="55" dur="1000" fill="hold"/>
                                        <p:tgtEl>
                                          <p:spTgt spid="6149"/>
                                        </p:tgtEl>
                                        <p:attrNameLst>
                                          <p:attrName>ppt_x</p:attrName>
                                        </p:attrNameLst>
                                      </p:cBhvr>
                                      <p:tavLst>
                                        <p:tav tm="0">
                                          <p:val>
                                            <p:strVal val="#ppt_x"/>
                                          </p:val>
                                        </p:tav>
                                        <p:tav tm="100000">
                                          <p:val>
                                            <p:strVal val="#ppt_x"/>
                                          </p:val>
                                        </p:tav>
                                      </p:tavLst>
                                    </p:anim>
                                    <p:anim calcmode="lin" valueType="num">
                                      <p:cBhvr>
                                        <p:cTn id="56"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1000"/>
                                        <p:tgtEl>
                                          <p:spTgt spid="6150"/>
                                        </p:tgtEl>
                                      </p:cBhvr>
                                    </p:animEffect>
                                    <p:anim calcmode="lin" valueType="num">
                                      <p:cBhvr>
                                        <p:cTn id="69" dur="1000" fill="hold"/>
                                        <p:tgtEl>
                                          <p:spTgt spid="6150"/>
                                        </p:tgtEl>
                                        <p:attrNameLst>
                                          <p:attrName>ppt_x</p:attrName>
                                        </p:attrNameLst>
                                      </p:cBhvr>
                                      <p:tavLst>
                                        <p:tav tm="0">
                                          <p:val>
                                            <p:strVal val="#ppt_x"/>
                                          </p:val>
                                        </p:tav>
                                        <p:tav tm="100000">
                                          <p:val>
                                            <p:strVal val="#ppt_x"/>
                                          </p:val>
                                        </p:tav>
                                      </p:tavLst>
                                    </p:anim>
                                    <p:anim calcmode="lin" valueType="num">
                                      <p:cBhvr>
                                        <p:cTn id="70" dur="1000" fill="hold"/>
                                        <p:tgtEl>
                                          <p:spTgt spid="615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anim calcmode="lin" valueType="num">
                                      <p:cBhvr>
                                        <p:cTn id="74" dur="1000" fill="hold"/>
                                        <p:tgtEl>
                                          <p:spTgt spid="3"/>
                                        </p:tgtEl>
                                        <p:attrNameLst>
                                          <p:attrName>ppt_x</p:attrName>
                                        </p:attrNameLst>
                                      </p:cBhvr>
                                      <p:tavLst>
                                        <p:tav tm="0">
                                          <p:val>
                                            <p:strVal val="#ppt_x"/>
                                          </p:val>
                                        </p:tav>
                                        <p:tav tm="100000">
                                          <p:val>
                                            <p:strVal val="#ppt_x"/>
                                          </p:val>
                                        </p:tav>
                                      </p:tavLst>
                                    </p:anim>
                                    <p:anim calcmode="lin" valueType="num">
                                      <p:cBhvr>
                                        <p:cTn id="7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49" grpId="0" animBg="1"/>
      <p:bldP spid="6150"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24660"/>
            <a:ext cx="2667000" cy="2308324"/>
          </a:xfrm>
          <a:prstGeom prst="rect">
            <a:avLst/>
          </a:prstGeom>
          <a:noFill/>
        </p:spPr>
        <p:txBody>
          <a:bodyPr wrap="square" rtlCol="0">
            <a:spAutoFit/>
          </a:bodyPr>
          <a:lstStyle/>
          <a:p>
            <a:pPr algn="ctr"/>
            <a:r>
              <a:rPr lang="en-US" sz="2400" b="1" i="1" dirty="0">
                <a:solidFill>
                  <a:schemeClr val="bg1"/>
                </a:solidFill>
              </a:rPr>
              <a:t>Socrates and Plato believed that all knowledge is inborn.</a:t>
            </a:r>
          </a:p>
          <a:p>
            <a:pPr algn="ctr"/>
            <a:r>
              <a:rPr lang="en-US" sz="2400" b="1" i="1" dirty="0">
                <a:solidFill>
                  <a:schemeClr val="bg1"/>
                </a:solidFill>
              </a:rPr>
              <a:t>Your destiny is fixed at birth</a:t>
            </a:r>
          </a:p>
        </p:txBody>
      </p:sp>
      <p:grpSp>
        <p:nvGrpSpPr>
          <p:cNvPr id="4" name="Group 3"/>
          <p:cNvGrpSpPr/>
          <p:nvPr/>
        </p:nvGrpSpPr>
        <p:grpSpPr>
          <a:xfrm>
            <a:off x="3505200" y="1211997"/>
            <a:ext cx="1816926" cy="2907157"/>
            <a:chOff x="3505200" y="1211997"/>
            <a:chExt cx="1816926" cy="2907157"/>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211997"/>
              <a:ext cx="1800225" cy="2533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21901" y="3749822"/>
              <a:ext cx="1800225" cy="369332"/>
            </a:xfrm>
            <a:prstGeom prst="rect">
              <a:avLst/>
            </a:prstGeom>
            <a:noFill/>
          </p:spPr>
          <p:txBody>
            <a:bodyPr wrap="square" rtlCol="0">
              <a:spAutoFit/>
            </a:bodyPr>
            <a:lstStyle/>
            <a:p>
              <a:pPr algn="ctr"/>
              <a:r>
                <a:rPr lang="en-US" b="1" dirty="0">
                  <a:solidFill>
                    <a:schemeClr val="bg1"/>
                  </a:solidFill>
                </a:rPr>
                <a:t>SOCRATES</a:t>
              </a:r>
            </a:p>
          </p:txBody>
        </p:sp>
      </p:grpSp>
      <p:grpSp>
        <p:nvGrpSpPr>
          <p:cNvPr id="6" name="Group 5"/>
          <p:cNvGrpSpPr/>
          <p:nvPr/>
        </p:nvGrpSpPr>
        <p:grpSpPr>
          <a:xfrm>
            <a:off x="1066800" y="3934488"/>
            <a:ext cx="1981200" cy="2467073"/>
            <a:chOff x="1066800" y="3934488"/>
            <a:chExt cx="1981200" cy="2467073"/>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934488"/>
              <a:ext cx="1981200" cy="209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2087" y="6032229"/>
              <a:ext cx="1190625" cy="369332"/>
            </a:xfrm>
            <a:prstGeom prst="rect">
              <a:avLst/>
            </a:prstGeom>
            <a:noFill/>
          </p:spPr>
          <p:txBody>
            <a:bodyPr wrap="square" rtlCol="0">
              <a:spAutoFit/>
            </a:bodyPr>
            <a:lstStyle/>
            <a:p>
              <a:pPr algn="ctr"/>
              <a:r>
                <a:rPr lang="en-US" b="1" dirty="0">
                  <a:solidFill>
                    <a:schemeClr val="bg1"/>
                  </a:solidFill>
                </a:rPr>
                <a:t>PLATO</a:t>
              </a:r>
            </a:p>
          </p:txBody>
        </p:sp>
      </p:grpSp>
      <p:grpSp>
        <p:nvGrpSpPr>
          <p:cNvPr id="8" name="Group 7"/>
          <p:cNvGrpSpPr/>
          <p:nvPr/>
        </p:nvGrpSpPr>
        <p:grpSpPr>
          <a:xfrm>
            <a:off x="6323254" y="3846330"/>
            <a:ext cx="1696796" cy="2630670"/>
            <a:chOff x="6323254" y="3846330"/>
            <a:chExt cx="1696796" cy="263067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254" y="3846330"/>
              <a:ext cx="1696796" cy="227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81775" y="6107668"/>
              <a:ext cx="1343025" cy="369332"/>
            </a:xfrm>
            <a:prstGeom prst="rect">
              <a:avLst/>
            </a:prstGeom>
            <a:noFill/>
          </p:spPr>
          <p:txBody>
            <a:bodyPr wrap="square" rtlCol="0">
              <a:spAutoFit/>
            </a:bodyPr>
            <a:lstStyle/>
            <a:p>
              <a:pPr algn="ctr"/>
              <a:r>
                <a:rPr lang="en-US" b="1" dirty="0">
                  <a:solidFill>
                    <a:schemeClr val="bg1"/>
                  </a:solidFill>
                </a:rPr>
                <a:t>ARISTOTLE</a:t>
              </a:r>
            </a:p>
          </p:txBody>
        </p:sp>
      </p:grpSp>
      <p:sp>
        <p:nvSpPr>
          <p:cNvPr id="9" name="TextBox 8"/>
          <p:cNvSpPr txBox="1"/>
          <p:nvPr/>
        </p:nvSpPr>
        <p:spPr>
          <a:xfrm>
            <a:off x="5943600" y="1324660"/>
            <a:ext cx="2667000" cy="2308324"/>
          </a:xfrm>
          <a:prstGeom prst="rect">
            <a:avLst/>
          </a:prstGeom>
          <a:noFill/>
        </p:spPr>
        <p:txBody>
          <a:bodyPr wrap="square" rtlCol="0">
            <a:spAutoFit/>
          </a:bodyPr>
          <a:lstStyle/>
          <a:p>
            <a:pPr algn="ctr"/>
            <a:r>
              <a:rPr lang="en-US" sz="2400" b="1" i="1" dirty="0">
                <a:solidFill>
                  <a:schemeClr val="bg1"/>
                </a:solidFill>
              </a:rPr>
              <a:t>Aristotle believed that you become the person you are through learning and experience.</a:t>
            </a:r>
          </a:p>
          <a:p>
            <a:pPr algn="ctr"/>
            <a:r>
              <a:rPr lang="en-US" sz="2400" b="1" i="1" dirty="0">
                <a:solidFill>
                  <a:schemeClr val="bg1"/>
                </a:solidFill>
              </a:rPr>
              <a:t>You have free will</a:t>
            </a:r>
          </a:p>
        </p:txBody>
      </p:sp>
      <p:sp>
        <p:nvSpPr>
          <p:cNvPr id="10" name="Curved Left Arrow 9"/>
          <p:cNvSpPr/>
          <p:nvPr/>
        </p:nvSpPr>
        <p:spPr>
          <a:xfrm>
            <a:off x="8077200" y="3632984"/>
            <a:ext cx="838200" cy="15486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Right Arrow 10"/>
          <p:cNvSpPr/>
          <p:nvPr/>
        </p:nvSpPr>
        <p:spPr>
          <a:xfrm>
            <a:off x="192066" y="3620894"/>
            <a:ext cx="914400" cy="15486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Down Arrow 11"/>
          <p:cNvSpPr/>
          <p:nvPr/>
        </p:nvSpPr>
        <p:spPr>
          <a:xfrm>
            <a:off x="1462087" y="304800"/>
            <a:ext cx="2805113" cy="90719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72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676400"/>
            <a:ext cx="4368662" cy="2933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228600"/>
            <a:ext cx="8153400" cy="1200329"/>
          </a:xfrm>
          <a:prstGeom prst="rect">
            <a:avLst/>
          </a:prstGeom>
          <a:noFill/>
        </p:spPr>
        <p:txBody>
          <a:bodyPr wrap="square" rtlCol="0">
            <a:spAutoFit/>
          </a:bodyPr>
          <a:lstStyle/>
          <a:p>
            <a:r>
              <a:rPr lang="en-US" sz="2400" dirty="0">
                <a:solidFill>
                  <a:schemeClr val="bg1"/>
                </a:solidFill>
              </a:rPr>
              <a:t>In a famous experiment, Socrates proved that all knowledge is inborn by getting an uneducated slave boy to solve a geometric problem.</a:t>
            </a:r>
          </a:p>
        </p:txBody>
      </p:sp>
      <p:sp>
        <p:nvSpPr>
          <p:cNvPr id="3" name="TextBox 2"/>
          <p:cNvSpPr txBox="1"/>
          <p:nvPr/>
        </p:nvSpPr>
        <p:spPr>
          <a:xfrm>
            <a:off x="647178" y="4953000"/>
            <a:ext cx="7848600" cy="1569660"/>
          </a:xfrm>
          <a:prstGeom prst="rect">
            <a:avLst/>
          </a:prstGeom>
          <a:noFill/>
        </p:spPr>
        <p:txBody>
          <a:bodyPr wrap="square" rtlCol="0">
            <a:spAutoFit/>
          </a:bodyPr>
          <a:lstStyle/>
          <a:p>
            <a:r>
              <a:rPr lang="en-US" sz="2400" dirty="0">
                <a:solidFill>
                  <a:schemeClr val="bg1"/>
                </a:solidFill>
              </a:rPr>
              <a:t>He did this by asking the boy a series of leading questions until he was able to solve the problem. Socrates believed that this proved that the slave boy was born with the knowledge of geometry.</a:t>
            </a:r>
          </a:p>
        </p:txBody>
      </p:sp>
    </p:spTree>
    <p:extLst>
      <p:ext uri="{BB962C8B-B14F-4D97-AF65-F5344CB8AC3E}">
        <p14:creationId xmlns:p14="http://schemas.microsoft.com/office/powerpoint/2010/main" val="9871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794" y="457200"/>
            <a:ext cx="3620812" cy="34327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39824" y="381000"/>
            <a:ext cx="4495800" cy="1938992"/>
          </a:xfrm>
          <a:prstGeom prst="rect">
            <a:avLst/>
          </a:prstGeom>
          <a:noFill/>
        </p:spPr>
        <p:txBody>
          <a:bodyPr wrap="square" rtlCol="0">
            <a:spAutoFit/>
          </a:bodyPr>
          <a:lstStyle/>
          <a:p>
            <a:r>
              <a:rPr lang="en-US" sz="2400" dirty="0">
                <a:solidFill>
                  <a:schemeClr val="bg1"/>
                </a:solidFill>
              </a:rPr>
              <a:t>Socrates was a philosopher/teacher who walked the streets of Athens discussing philosophy with the young people of the city.</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286000"/>
            <a:ext cx="3305175" cy="437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1794" y="4114800"/>
            <a:ext cx="5087006" cy="2677656"/>
          </a:xfrm>
          <a:prstGeom prst="rect">
            <a:avLst/>
          </a:prstGeom>
          <a:noFill/>
        </p:spPr>
        <p:txBody>
          <a:bodyPr wrap="square" rtlCol="0">
            <a:spAutoFit/>
          </a:bodyPr>
          <a:lstStyle/>
          <a:p>
            <a:r>
              <a:rPr lang="en-US" sz="2400" dirty="0">
                <a:solidFill>
                  <a:schemeClr val="bg1"/>
                </a:solidFill>
              </a:rPr>
              <a:t>The leaders of Athens eventually put him to death because he was corrupting the morals of the young people. </a:t>
            </a:r>
          </a:p>
          <a:p>
            <a:r>
              <a:rPr lang="en-US" sz="2400" dirty="0">
                <a:solidFill>
                  <a:schemeClr val="bg1"/>
                </a:solidFill>
              </a:rPr>
              <a:t>He was forced to drink hemlock and continued to talk on his death bed until his life was over</a:t>
            </a:r>
          </a:p>
        </p:txBody>
      </p:sp>
    </p:spTree>
    <p:extLst>
      <p:ext uri="{BB962C8B-B14F-4D97-AF65-F5344CB8AC3E}">
        <p14:creationId xmlns:p14="http://schemas.microsoft.com/office/powerpoint/2010/main" val="316465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anim calcmode="lin" valueType="num">
                                      <p:cBhvr>
                                        <p:cTn id="13" dur="1000" fill="hold"/>
                                        <p:tgtEl>
                                          <p:spTgt spid="3075"/>
                                        </p:tgtEl>
                                        <p:attrNameLst>
                                          <p:attrName>ppt_x</p:attrName>
                                        </p:attrNameLst>
                                      </p:cBhvr>
                                      <p:tavLst>
                                        <p:tav tm="0">
                                          <p:val>
                                            <p:strVal val="#ppt_x"/>
                                          </p:val>
                                        </p:tav>
                                        <p:tav tm="100000">
                                          <p:val>
                                            <p:strVal val="#ppt_x"/>
                                          </p:val>
                                        </p:tav>
                                      </p:tavLst>
                                    </p:anim>
                                    <p:anim calcmode="lin" valueType="num">
                                      <p:cBhvr>
                                        <p:cTn id="1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752600"/>
            <a:ext cx="413317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304800"/>
            <a:ext cx="8229600" cy="1200329"/>
          </a:xfrm>
          <a:prstGeom prst="rect">
            <a:avLst/>
          </a:prstGeom>
          <a:noFill/>
        </p:spPr>
        <p:txBody>
          <a:bodyPr wrap="square" rtlCol="0">
            <a:spAutoFit/>
          </a:bodyPr>
          <a:lstStyle/>
          <a:p>
            <a:r>
              <a:rPr lang="en-US" sz="2400" dirty="0">
                <a:solidFill>
                  <a:schemeClr val="bg1"/>
                </a:solidFill>
              </a:rPr>
              <a:t>Plato believed that you are born with all of the knowledge of the world already inside your brain. All you have to do is get the knowledge out of your brain</a:t>
            </a:r>
          </a:p>
        </p:txBody>
      </p:sp>
      <p:sp>
        <p:nvSpPr>
          <p:cNvPr id="3" name="TextBox 2"/>
          <p:cNvSpPr txBox="1"/>
          <p:nvPr/>
        </p:nvSpPr>
        <p:spPr>
          <a:xfrm>
            <a:off x="577241" y="6052066"/>
            <a:ext cx="8077200" cy="584775"/>
          </a:xfrm>
          <a:prstGeom prst="rect">
            <a:avLst/>
          </a:prstGeom>
          <a:noFill/>
        </p:spPr>
        <p:txBody>
          <a:bodyPr wrap="square" rtlCol="0">
            <a:spAutoFit/>
          </a:bodyPr>
          <a:lstStyle/>
          <a:p>
            <a:pPr algn="ctr"/>
            <a:r>
              <a:rPr lang="en-US" sz="3200" b="1" dirty="0"/>
              <a:t>Who you are is determined at birth</a:t>
            </a:r>
            <a:r>
              <a:rPr lang="en-US" sz="2400" dirty="0"/>
              <a:t>.</a:t>
            </a:r>
          </a:p>
        </p:txBody>
      </p:sp>
    </p:spTree>
    <p:extLst>
      <p:ext uri="{BB962C8B-B14F-4D97-AF65-F5344CB8AC3E}">
        <p14:creationId xmlns:p14="http://schemas.microsoft.com/office/powerpoint/2010/main" val="29098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p:cNvSpPr/>
          <p:nvPr/>
        </p:nvSpPr>
        <p:spPr>
          <a:xfrm>
            <a:off x="381000" y="228600"/>
            <a:ext cx="3810000" cy="6248400"/>
          </a:xfrm>
          <a:prstGeom prst="triangle">
            <a:avLst>
              <a:gd name="adj" fmla="val 50747"/>
            </a:avLst>
          </a:prstGeom>
          <a:blipFill>
            <a:blip r:embed="rId2" cstate="print"/>
            <a:stretch>
              <a:fillRect/>
            </a:stretch>
          </a:blip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rot="17351939">
            <a:off x="-798335" y="2140955"/>
            <a:ext cx="3352800" cy="584775"/>
          </a:xfrm>
          <a:prstGeom prst="rect">
            <a:avLst/>
          </a:prstGeom>
          <a:noFill/>
        </p:spPr>
        <p:txBody>
          <a:bodyPr wrap="square" rtlCol="0">
            <a:spAutoFit/>
          </a:bodyPr>
          <a:lstStyle/>
          <a:p>
            <a:r>
              <a:rPr lang="en-US" sz="3200" b="1" dirty="0">
                <a:solidFill>
                  <a:prstClr val="black"/>
                </a:solidFill>
              </a:rPr>
              <a:t>PLATO’S REPUBLIC</a:t>
            </a:r>
          </a:p>
        </p:txBody>
      </p:sp>
      <p:sp>
        <p:nvSpPr>
          <p:cNvPr id="3" name="TextBox 2"/>
          <p:cNvSpPr txBox="1"/>
          <p:nvPr/>
        </p:nvSpPr>
        <p:spPr>
          <a:xfrm>
            <a:off x="3886200" y="457200"/>
            <a:ext cx="5105400" cy="5447645"/>
          </a:xfrm>
          <a:prstGeom prst="rect">
            <a:avLst/>
          </a:prstGeom>
          <a:noFill/>
        </p:spPr>
        <p:txBody>
          <a:bodyPr wrap="square" rtlCol="0">
            <a:spAutoFit/>
          </a:bodyPr>
          <a:lstStyle/>
          <a:p>
            <a:pPr algn="ctr"/>
            <a:r>
              <a:rPr lang="en-US" sz="2400" b="1" dirty="0">
                <a:solidFill>
                  <a:schemeClr val="bg1"/>
                </a:solidFill>
              </a:rPr>
              <a:t>PLATO’S REPUBLIC</a:t>
            </a:r>
          </a:p>
          <a:p>
            <a:pPr marL="342900" indent="-342900">
              <a:buFont typeface="Arial" pitchFamily="34" charset="0"/>
              <a:buChar char="•"/>
            </a:pPr>
            <a:r>
              <a:rPr lang="en-US" sz="2400" b="1" dirty="0">
                <a:solidFill>
                  <a:schemeClr val="bg1"/>
                </a:solidFill>
              </a:rPr>
              <a:t>This is how Plato thought society should be organized</a:t>
            </a:r>
          </a:p>
          <a:p>
            <a:pPr marL="342900" indent="-342900">
              <a:buFont typeface="Arial" pitchFamily="34" charset="0"/>
              <a:buChar char="•"/>
            </a:pPr>
            <a:r>
              <a:rPr lang="en-US" sz="2400" b="1" dirty="0">
                <a:solidFill>
                  <a:schemeClr val="bg1"/>
                </a:solidFill>
              </a:rPr>
              <a:t>Everyone is born to do a certain job</a:t>
            </a:r>
          </a:p>
          <a:p>
            <a:pPr marL="342900" indent="-342900">
              <a:buFont typeface="Arial" pitchFamily="34" charset="0"/>
              <a:buChar char="•"/>
            </a:pPr>
            <a:r>
              <a:rPr lang="en-US" sz="2400" b="1" dirty="0">
                <a:solidFill>
                  <a:schemeClr val="bg1"/>
                </a:solidFill>
              </a:rPr>
              <a:t>You cannot change what you were born to do</a:t>
            </a:r>
          </a:p>
          <a:p>
            <a:pPr marL="342900" indent="-342900">
              <a:buFont typeface="Arial" pitchFamily="34" charset="0"/>
              <a:buChar char="•"/>
            </a:pPr>
            <a:r>
              <a:rPr lang="en-US" sz="2400" b="1" dirty="0">
                <a:solidFill>
                  <a:schemeClr val="bg1"/>
                </a:solidFill>
              </a:rPr>
              <a:t>If you do the job you were born to do you will be happy</a:t>
            </a:r>
          </a:p>
          <a:p>
            <a:pPr marL="342900" indent="-342900">
              <a:buFont typeface="Arial" pitchFamily="34" charset="0"/>
              <a:buChar char="•"/>
            </a:pPr>
            <a:r>
              <a:rPr lang="en-US" sz="2400" b="1" dirty="0">
                <a:solidFill>
                  <a:schemeClr val="bg1"/>
                </a:solidFill>
              </a:rPr>
              <a:t>Everyone has a place in society.</a:t>
            </a:r>
          </a:p>
          <a:p>
            <a:pPr marL="342900" indent="-342900">
              <a:buFont typeface="Arial" pitchFamily="34" charset="0"/>
              <a:buChar char="•"/>
            </a:pPr>
            <a:r>
              <a:rPr lang="en-US" sz="2400" b="1" dirty="0">
                <a:solidFill>
                  <a:schemeClr val="bg1"/>
                </a:solidFill>
              </a:rPr>
              <a:t>You cannot move up or down in society</a:t>
            </a:r>
          </a:p>
          <a:p>
            <a:pPr marL="342900" indent="-342900">
              <a:buFont typeface="Arial" pitchFamily="34" charset="0"/>
              <a:buChar char="•"/>
            </a:pPr>
            <a:r>
              <a:rPr lang="en-US" sz="2800" b="1" dirty="0">
                <a:solidFill>
                  <a:schemeClr val="bg1"/>
                </a:solidFill>
              </a:rPr>
              <a:t>Society is more important than any one individual</a:t>
            </a:r>
          </a:p>
          <a:p>
            <a:pPr marL="342900" indent="-342900">
              <a:buFont typeface="Arial" pitchFamily="34" charset="0"/>
              <a:buChar char="•"/>
            </a:pPr>
            <a:r>
              <a:rPr lang="en-US" sz="2800" b="1" dirty="0">
                <a:solidFill>
                  <a:schemeClr val="bg1"/>
                </a:solidFill>
              </a:rPr>
              <a:t>You were born to serve society</a:t>
            </a:r>
          </a:p>
        </p:txBody>
      </p:sp>
    </p:spTree>
    <p:extLst>
      <p:ext uri="{BB962C8B-B14F-4D97-AF65-F5344CB8AC3E}">
        <p14:creationId xmlns:p14="http://schemas.microsoft.com/office/powerpoint/2010/main" val="51374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3043"/>
          <a:stretch/>
        </p:blipFill>
        <p:spPr>
          <a:xfrm>
            <a:off x="2590800" y="19086"/>
            <a:ext cx="1579471" cy="1569661"/>
          </a:xfrm>
          <a:prstGeom prst="rect">
            <a:avLst/>
          </a:prstGeom>
        </p:spPr>
      </p:pic>
      <p:sp>
        <p:nvSpPr>
          <p:cNvPr id="2" name="Isosceles Triangle 1"/>
          <p:cNvSpPr/>
          <p:nvPr/>
        </p:nvSpPr>
        <p:spPr>
          <a:xfrm>
            <a:off x="381000" y="228600"/>
            <a:ext cx="3810000" cy="6248400"/>
          </a:xfrm>
          <a:prstGeom prst="triangle">
            <a:avLst>
              <a:gd name="adj" fmla="val 50747"/>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91000" y="209746"/>
            <a:ext cx="4724400" cy="1569660"/>
          </a:xfrm>
          <a:prstGeom prst="rect">
            <a:avLst/>
          </a:prstGeom>
          <a:noFill/>
        </p:spPr>
        <p:txBody>
          <a:bodyPr wrap="square" rtlCol="0">
            <a:spAutoFit/>
          </a:bodyPr>
          <a:lstStyle/>
          <a:p>
            <a:r>
              <a:rPr lang="en-US" sz="2400" b="1" dirty="0">
                <a:solidFill>
                  <a:schemeClr val="bg1"/>
                </a:solidFill>
              </a:rPr>
              <a:t>The king or queen is born with gold in their veins. They are the smartest people in society. The king was born to be king</a:t>
            </a:r>
          </a:p>
        </p:txBody>
      </p:sp>
      <p:cxnSp>
        <p:nvCxnSpPr>
          <p:cNvPr id="12" name="Straight Connector 11"/>
          <p:cNvCxnSpPr/>
          <p:nvPr/>
        </p:nvCxnSpPr>
        <p:spPr>
          <a:xfrm>
            <a:off x="1705475" y="1798260"/>
            <a:ext cx="6934200" cy="0"/>
          </a:xfrm>
          <a:prstGeom prst="line">
            <a:avLst/>
          </a:prstGeom>
        </p:spPr>
        <p:style>
          <a:lnRef idx="3">
            <a:schemeClr val="dk1"/>
          </a:lnRef>
          <a:fillRef idx="0">
            <a:schemeClr val="dk1"/>
          </a:fillRef>
          <a:effectRef idx="2">
            <a:schemeClr val="dk1"/>
          </a:effectRef>
          <a:fontRef idx="minor">
            <a:schemeClr val="tx1"/>
          </a:fontRef>
        </p:style>
      </p:cxnSp>
      <p:sp>
        <p:nvSpPr>
          <p:cNvPr id="16" name="TextBox 15"/>
          <p:cNvSpPr txBox="1"/>
          <p:nvPr/>
        </p:nvSpPr>
        <p:spPr>
          <a:xfrm rot="17351939">
            <a:off x="-798335" y="2140955"/>
            <a:ext cx="3352800" cy="584775"/>
          </a:xfrm>
          <a:prstGeom prst="rect">
            <a:avLst/>
          </a:prstGeom>
          <a:noFill/>
        </p:spPr>
        <p:txBody>
          <a:bodyPr wrap="square" rtlCol="0">
            <a:spAutoFit/>
          </a:bodyPr>
          <a:lstStyle/>
          <a:p>
            <a:r>
              <a:rPr lang="en-US" sz="3200" b="1" dirty="0"/>
              <a:t>PLATO’S REPUBLIC</a:t>
            </a:r>
          </a:p>
        </p:txBody>
      </p:sp>
    </p:spTree>
    <p:extLst>
      <p:ext uri="{BB962C8B-B14F-4D97-AF65-F5344CB8AC3E}">
        <p14:creationId xmlns:p14="http://schemas.microsoft.com/office/powerpoint/2010/main" val="121926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3043"/>
          <a:stretch/>
        </p:blipFill>
        <p:spPr>
          <a:xfrm>
            <a:off x="2519620" y="195370"/>
            <a:ext cx="1607500" cy="1597516"/>
          </a:xfrm>
          <a:prstGeom prst="rect">
            <a:avLst/>
          </a:prstGeom>
        </p:spPr>
      </p:pic>
      <p:sp>
        <p:nvSpPr>
          <p:cNvPr id="2" name="Isosceles Triangle 1"/>
          <p:cNvSpPr/>
          <p:nvPr/>
        </p:nvSpPr>
        <p:spPr>
          <a:xfrm>
            <a:off x="381000" y="228600"/>
            <a:ext cx="3810000" cy="6248400"/>
          </a:xfrm>
          <a:prstGeom prst="triangle">
            <a:avLst>
              <a:gd name="adj" fmla="val 50747"/>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191000" y="228600"/>
            <a:ext cx="4724400" cy="1200329"/>
          </a:xfrm>
          <a:prstGeom prst="rect">
            <a:avLst/>
          </a:prstGeom>
          <a:noFill/>
        </p:spPr>
        <p:txBody>
          <a:bodyPr wrap="square" rtlCol="0">
            <a:spAutoFit/>
          </a:bodyPr>
          <a:lstStyle/>
          <a:p>
            <a:pPr algn="ctr"/>
            <a:r>
              <a:rPr lang="en-US" sz="2400" b="1" dirty="0">
                <a:solidFill>
                  <a:schemeClr val="bg1"/>
                </a:solidFill>
              </a:rPr>
              <a:t>The king or queen is born with gold in their veins. They are the smartest people in society</a:t>
            </a:r>
          </a:p>
        </p:txBody>
      </p:sp>
      <p:cxnSp>
        <p:nvCxnSpPr>
          <p:cNvPr id="12" name="Straight Connector 11"/>
          <p:cNvCxnSpPr/>
          <p:nvPr/>
        </p:nvCxnSpPr>
        <p:spPr>
          <a:xfrm>
            <a:off x="1828800" y="1760801"/>
            <a:ext cx="6934200" cy="0"/>
          </a:xfrm>
          <a:prstGeom prst="line">
            <a:avLst/>
          </a:prstGeom>
        </p:spPr>
        <p:style>
          <a:lnRef idx="3">
            <a:schemeClr val="dk1"/>
          </a:lnRef>
          <a:fillRef idx="0">
            <a:schemeClr val="dk1"/>
          </a:fillRef>
          <a:effectRef idx="2">
            <a:schemeClr val="dk1"/>
          </a:effectRef>
          <a:fontRef idx="minor">
            <a:schemeClr val="tx1"/>
          </a:fontRef>
        </p:style>
      </p:cxnSp>
      <p:grpSp>
        <p:nvGrpSpPr>
          <p:cNvPr id="8" name="Group 7"/>
          <p:cNvGrpSpPr/>
          <p:nvPr/>
        </p:nvGrpSpPr>
        <p:grpSpPr>
          <a:xfrm>
            <a:off x="3487103" y="1905000"/>
            <a:ext cx="2532697" cy="2016191"/>
            <a:chOff x="3389313" y="2022056"/>
            <a:chExt cx="2532697" cy="201619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313" y="2022057"/>
              <a:ext cx="1335024" cy="200253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761"/>
            <a:stretch/>
          </p:blipFill>
          <p:spPr>
            <a:xfrm>
              <a:off x="4669790" y="2022056"/>
              <a:ext cx="1252220" cy="2016191"/>
            </a:xfrm>
            <a:prstGeom prst="rect">
              <a:avLst/>
            </a:prstGeom>
          </p:spPr>
        </p:pic>
      </p:grpSp>
      <p:sp>
        <p:nvSpPr>
          <p:cNvPr id="5" name="TextBox 4"/>
          <p:cNvSpPr txBox="1"/>
          <p:nvPr/>
        </p:nvSpPr>
        <p:spPr>
          <a:xfrm>
            <a:off x="6074410" y="2022057"/>
            <a:ext cx="2840990" cy="1200329"/>
          </a:xfrm>
          <a:prstGeom prst="rect">
            <a:avLst/>
          </a:prstGeom>
          <a:noFill/>
        </p:spPr>
        <p:txBody>
          <a:bodyPr wrap="square" rtlCol="0">
            <a:spAutoFit/>
          </a:bodyPr>
          <a:lstStyle/>
          <a:p>
            <a:pPr algn="ctr"/>
            <a:r>
              <a:rPr lang="en-US" sz="2400" b="1" dirty="0">
                <a:solidFill>
                  <a:schemeClr val="bg1"/>
                </a:solidFill>
              </a:rPr>
              <a:t>Soldiers and police were born with silver in their veins.</a:t>
            </a:r>
          </a:p>
        </p:txBody>
      </p:sp>
      <p:cxnSp>
        <p:nvCxnSpPr>
          <p:cNvPr id="9" name="Straight Connector 8"/>
          <p:cNvCxnSpPr/>
          <p:nvPr/>
        </p:nvCxnSpPr>
        <p:spPr>
          <a:xfrm>
            <a:off x="1089764" y="4038248"/>
            <a:ext cx="7673236" cy="0"/>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rot="17351939">
            <a:off x="-798335" y="2140955"/>
            <a:ext cx="3352800" cy="584775"/>
          </a:xfrm>
          <a:prstGeom prst="rect">
            <a:avLst/>
          </a:prstGeom>
          <a:noFill/>
        </p:spPr>
        <p:txBody>
          <a:bodyPr wrap="square" rtlCol="0">
            <a:spAutoFit/>
          </a:bodyPr>
          <a:lstStyle/>
          <a:p>
            <a:r>
              <a:rPr lang="en-US" sz="3200" b="1" dirty="0"/>
              <a:t>PLATO’S REPUBLIC</a:t>
            </a:r>
          </a:p>
        </p:txBody>
      </p:sp>
    </p:spTree>
    <p:extLst>
      <p:ext uri="{BB962C8B-B14F-4D97-AF65-F5344CB8AC3E}">
        <p14:creationId xmlns:p14="http://schemas.microsoft.com/office/powerpoint/2010/main" val="18010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7556</TotalTime>
  <Words>746</Words>
  <Application>Microsoft Office PowerPoint</Application>
  <PresentationFormat>On-screen Show (4:3)</PresentationFormat>
  <Paragraphs>128</Paragraphs>
  <Slides>26</Slides>
  <Notes>0</Notes>
  <HiddenSlides>0</HiddenSlides>
  <MMClips>0</MMClips>
  <ScaleCrop>false</ScaleCrop>
  <HeadingPairs>
    <vt:vector size="8" baseType="variant">
      <vt:variant>
        <vt:lpstr>Fonts Used</vt:lpstr>
      </vt:variant>
      <vt:variant>
        <vt:i4>2</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1" baseType="lpstr">
      <vt:lpstr>Arial</vt:lpstr>
      <vt:lpstr>Calibri</vt:lpstr>
      <vt:lpstr>Office Theme</vt:lpstr>
      <vt:lpstr>1_Office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Schneemann</dc:creator>
  <cp:lastModifiedBy>frank schneemann</cp:lastModifiedBy>
  <cp:revision>107</cp:revision>
  <dcterms:created xsi:type="dcterms:W3CDTF">2011-07-24T19:30:27Z</dcterms:created>
  <dcterms:modified xsi:type="dcterms:W3CDTF">2024-08-04T14:43:22Z</dcterms:modified>
</cp:coreProperties>
</file>