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41" r:id="rId3"/>
    <p:sldId id="259" r:id="rId4"/>
    <p:sldId id="543" r:id="rId5"/>
    <p:sldId id="544" r:id="rId6"/>
    <p:sldId id="545" r:id="rId7"/>
    <p:sldId id="565" r:id="rId8"/>
    <p:sldId id="560" r:id="rId9"/>
    <p:sldId id="536" r:id="rId10"/>
    <p:sldId id="546" r:id="rId11"/>
    <p:sldId id="547" r:id="rId12"/>
    <p:sldId id="571" r:id="rId13"/>
    <p:sldId id="548" r:id="rId14"/>
    <p:sldId id="572" r:id="rId15"/>
    <p:sldId id="574" r:id="rId16"/>
    <p:sldId id="573" r:id="rId17"/>
    <p:sldId id="564" r:id="rId18"/>
    <p:sldId id="559" r:id="rId19"/>
    <p:sldId id="537" r:id="rId20"/>
    <p:sldId id="575" r:id="rId21"/>
    <p:sldId id="550" r:id="rId22"/>
    <p:sldId id="551" r:id="rId23"/>
    <p:sldId id="558" r:id="rId24"/>
    <p:sldId id="542" r:id="rId25"/>
    <p:sldId id="566" r:id="rId26"/>
    <p:sldId id="567" r:id="rId27"/>
    <p:sldId id="568" r:id="rId28"/>
    <p:sldId id="569" r:id="rId29"/>
    <p:sldId id="570" r:id="rId30"/>
    <p:sldId id="557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00"/>
    <a:srgbClr val="FF0000"/>
    <a:srgbClr val="000000"/>
    <a:srgbClr val="FFCC00"/>
    <a:srgbClr val="993300"/>
    <a:srgbClr val="996600"/>
    <a:srgbClr val="33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 snapToGrid="0">
      <p:cViewPr varScale="1">
        <p:scale>
          <a:sx n="46" d="100"/>
          <a:sy n="46" d="100"/>
        </p:scale>
        <p:origin x="-246" y="-108"/>
      </p:cViewPr>
      <p:guideLst>
        <p:guide orient="horz" pos="839"/>
        <p:guide pos="2879"/>
      </p:guideLst>
    </p:cSldViewPr>
  </p:slideViewPr>
  <p:outlineViewPr>
    <p:cViewPr>
      <p:scale>
        <a:sx n="33" d="100"/>
        <a:sy n="33" d="100"/>
      </p:scale>
      <p:origin x="48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1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DB4C9C92-0FDA-4CC5-A024-B093E70193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0BB55ED-94C9-40DC-9346-17D647641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03891-CFD4-4568-B57F-871E9E5653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7866A-7EE5-4513-9B1F-BAF4BAF9FB0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A3073-25C3-4936-BBA6-BD2493B2F7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2D2BB-5C5A-44CD-95B8-EE76E59EA3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Pro</a:t>
            </a:r>
            <a:endParaRPr kumimoji="0" lang="en-US" altLang="en-US"/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p:oleObj spid="_x0000_s371748" name="Picture" r:id="rId4" imgW="2331720" imgH="1490472" progId="Word.Picture.8">
              <p:embed/>
            </p:oleObj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kumimoji="0" lang="en-US" altLang="en-US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kumimoji="0" lang="en-US" altLang="en-US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kumimoji="0" lang="en-US" altLang="en-US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kumimoji="0" lang="en-US" altLang="en-US" sz="1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To Section:</a:t>
            </a:r>
            <a:endParaRPr kumimoji="0" lang="en-US" altLang="en-US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kumimoji="0" lang="en-US" altLang="en-US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p:oleObj spid="_x0000_s370773" name="Picture" r:id="rId19" imgW="2331720" imgH="1490472" progId="Word.Picture.8">
              <p:embed/>
            </p:oleObj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hschool.com/atschool/Magruders/2001/Student_Area/MAG_SC10_ACT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hschool.com/atschool/Magruders/2001/Student_Area/MAG_SC10_ACT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phschool.com/atschool/Magruders/2001/Student_Area/MAG_SC10_ACT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hschool.com/atschool/Magruders/2001/Student_Area/MAG_SC10_ACT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5600" y="641985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400" b="1" i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2001 by Prentice Hall, Inc.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09625" y="704842"/>
            <a:ext cx="7543800" cy="1752600"/>
          </a:xfrm>
        </p:spPr>
        <p:txBody>
          <a:bodyPr/>
          <a:lstStyle/>
          <a:p>
            <a:r>
              <a:rPr lang="en-US" altLang="en-US" dirty="0" err="1"/>
              <a:t>Magruder’s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American Government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019282"/>
            <a:ext cx="7543800" cy="838200"/>
          </a:xfrm>
        </p:spPr>
        <p:txBody>
          <a:bodyPr/>
          <a:lstStyle/>
          <a:p>
            <a:r>
              <a:rPr lang="en-US" altLang="en-US" u="sng" dirty="0">
                <a:solidFill>
                  <a:srgbClr val="000066"/>
                </a:solidFill>
              </a:rPr>
              <a:t>C H A P T E R  </a:t>
            </a:r>
            <a:r>
              <a:rPr lang="en-US" altLang="en-US" u="sng" dirty="0" smtClean="0">
                <a:solidFill>
                  <a:srgbClr val="000066"/>
                </a:solidFill>
              </a:rPr>
              <a:t>10</a:t>
            </a:r>
            <a:br>
              <a:rPr lang="en-US" altLang="en-US" u="sng" dirty="0" smtClean="0">
                <a:solidFill>
                  <a:srgbClr val="000066"/>
                </a:solidFill>
              </a:rPr>
            </a:br>
            <a:r>
              <a:rPr lang="en-US" altLang="en-US" dirty="0" smtClean="0"/>
              <a:t>Congress</a:t>
            </a:r>
            <a:endParaRPr lang="en-US" altLang="en-US" dirty="0"/>
          </a:p>
        </p:txBody>
      </p:sp>
      <p:pic>
        <p:nvPicPr>
          <p:cNvPr id="458754" name="Picture 2" descr="http://thinkprogress.org/wp-content/uploads/2013/03/con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188" y="3043236"/>
            <a:ext cx="5715000" cy="31146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128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392205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6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7" name="AutoShape 15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8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2209" name="AutoShape 17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10" name="Text Box 1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2211" name="AutoShape 19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12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Size and Terms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71438" y="1001713"/>
            <a:ext cx="4494212" cy="4686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The exact size of the House of Representatives, currently at 435 members, is determined by Congress.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The Constitution provides that the total number of seats in the House shall be </a:t>
            </a:r>
            <a:r>
              <a:rPr lang="en-US" altLang="en-US" sz="2400" b="1">
                <a:solidFill>
                  <a:schemeClr val="tx2"/>
                </a:solidFill>
              </a:rPr>
              <a:t>apportioned</a:t>
            </a:r>
            <a:r>
              <a:rPr lang="en-US" altLang="en-US" sz="2400"/>
              <a:t> (distributed) among the States on the basis of their respective populations.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716463" y="995363"/>
            <a:ext cx="4122737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400">
                <a:solidFill>
                  <a:srgbClr val="000000"/>
                </a:solidFill>
              </a:rPr>
              <a:t>Members of the House of Representatives serve two-year terms.</a:t>
            </a:r>
          </a:p>
          <a:p>
            <a:pPr marL="339725" indent="-339725" algn="l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400">
                <a:solidFill>
                  <a:srgbClr val="000000"/>
                </a:solidFill>
              </a:rPr>
              <a:t>Although there have been recent movements to limit terms, there are no limits set on the number of terms a representative may serve.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9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92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7" grpId="0" autoUpdateAnimBg="0"/>
      <p:bldP spid="392218" grpId="0" build="p" bldLvl="2" autoUpdateAnimBg="0"/>
      <p:bldP spid="392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Reapportionment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7810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>
                <a:solidFill>
                  <a:schemeClr val="tx1"/>
                </a:solidFill>
              </a:rPr>
              <a:t>Article I of the Constitution directs Congress to </a:t>
            </a:r>
            <a:r>
              <a:rPr lang="en-US" altLang="en-US" sz="3200" b="1">
                <a:solidFill>
                  <a:schemeClr val="tx2"/>
                </a:solidFill>
              </a:rPr>
              <a:t>reapportion</a:t>
            </a:r>
            <a:r>
              <a:rPr lang="en-US" altLang="en-US" sz="3200">
                <a:solidFill>
                  <a:schemeClr val="tx1"/>
                </a:solidFill>
              </a:rPr>
              <a:t>—redistribute—the seats in the House after each decennial census.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393276" name="AutoShape 6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77" name="AutoShape 6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78" name="AutoShape 6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79" name="Text Box 6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280" name="AutoShape 64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81" name="Text Box 6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3282" name="AutoShape 66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83" name="Text Box 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93291" name="Rectangle 75"/>
          <p:cNvSpPr>
            <a:spLocks noChangeArrowheads="1"/>
          </p:cNvSpPr>
          <p:nvPr/>
        </p:nvSpPr>
        <p:spPr bwMode="auto">
          <a:xfrm>
            <a:off x="77788" y="2695575"/>
            <a:ext cx="8839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800">
                <a:solidFill>
                  <a:srgbClr val="000000"/>
                </a:solidFill>
              </a:rPr>
              <a:t>As the United States grew in population, the number of representatives in the House also grew.</a:t>
            </a:r>
          </a:p>
          <a:p>
            <a:pPr marL="339725" indent="-339725" algn="l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800">
                <a:solidFill>
                  <a:srgbClr val="000000"/>
                </a:solidFill>
              </a:rPr>
              <a:t>The Reapportionment Act of 1929 set the “permanent” size of the House at 435 members, and provided for “automatic reapportionment.”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autoUpdateAnimBg="0"/>
      <p:bldP spid="393219" grpId="0" autoUpdateAnimBg="0"/>
      <p:bldP spid="393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Current Apportionment</a:t>
            </a: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444422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3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4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4426" name="AutoShape 1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7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44428" name="AutoShape 1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pic>
        <p:nvPicPr>
          <p:cNvPr id="444432" name="Picture 16" descr="aMAG01se1002a5038.jpg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8" y="1066800"/>
            <a:ext cx="8772525" cy="4718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Congressional Elections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925513"/>
            <a:ext cx="8610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/>
              <a:t>Congressional elections are held on the Tuesday following the first Monday in November of each even-numbered year.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chemeClr val="tx2"/>
                </a:solidFill>
              </a:rPr>
              <a:t>Off-year elections</a:t>
            </a:r>
            <a:r>
              <a:rPr lang="en-US" altLang="en-US" sz="4400"/>
              <a:t> are those congressional elections held between presidential elections.</a:t>
            </a:r>
            <a:endParaRPr lang="en-US" altLang="en-US" sz="2800"/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394251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2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3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4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4255" name="AutoShape 1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6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4257" name="AutoShape 17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8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utoUpdateAnimBg="0"/>
      <p:bldP spid="39424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Districts and Gerrymandering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600"/>
              <a:t>Under the </a:t>
            </a:r>
            <a:r>
              <a:rPr lang="en-US" altLang="en-US" sz="2600" b="1">
                <a:solidFill>
                  <a:schemeClr val="tx2"/>
                </a:solidFill>
              </a:rPr>
              <a:t>single-member district</a:t>
            </a:r>
            <a:r>
              <a:rPr lang="en-US" altLang="en-US" sz="2600" b="1"/>
              <a:t> </a:t>
            </a:r>
            <a:r>
              <a:rPr lang="en-US" altLang="en-US" sz="2600"/>
              <a:t>arrangement, the voter’s in each district elect one of the State’s representatives.</a:t>
            </a:r>
          </a:p>
          <a:p>
            <a:r>
              <a:rPr lang="en-US" altLang="en-US" sz="2600"/>
              <a:t>The general-ticket system, no longer in use, provided that all of a State’s seats were filled </a:t>
            </a:r>
            <a:r>
              <a:rPr lang="en-US" altLang="en-US" sz="2600" b="1">
                <a:solidFill>
                  <a:schemeClr val="tx2"/>
                </a:solidFill>
              </a:rPr>
              <a:t>at-large</a:t>
            </a:r>
            <a:r>
              <a:rPr lang="en-US" altLang="en-US" sz="2600">
                <a:solidFill>
                  <a:schemeClr val="tx1"/>
                </a:solidFill>
              </a:rPr>
              <a:t>.</a:t>
            </a:r>
            <a:endParaRPr lang="en-US" altLang="en-US" sz="2600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600"/>
              <a:t>Districts that have unusual shapes or even defy description have sometimes been </a:t>
            </a:r>
            <a:r>
              <a:rPr lang="en-US" altLang="en-US" sz="2600" b="1">
                <a:solidFill>
                  <a:schemeClr val="tx2"/>
                </a:solidFill>
              </a:rPr>
              <a:t>gerrymandered</a:t>
            </a:r>
            <a:r>
              <a:rPr lang="en-US" altLang="en-US" sz="2600">
                <a:solidFill>
                  <a:schemeClr val="tx1"/>
                </a:solidFill>
              </a:rPr>
              <a:t>.</a:t>
            </a:r>
            <a:endParaRPr lang="en-US" altLang="en-US" sz="2600"/>
          </a:p>
          <a:p>
            <a:r>
              <a:rPr lang="en-US" altLang="en-US" sz="2600"/>
              <a:t>Gerrymandering refers to the act of drawing congressional districts to the advantage of the political party that controls the State legislature.</a:t>
            </a: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445446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7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8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9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50" name="AutoShape 1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45452" name="AutoShape 1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</a:t>
            </a:r>
            <a:r>
              <a:rPr lang="en-US" baseline="30000" dirty="0" smtClean="0"/>
              <a:t>rd</a:t>
            </a:r>
            <a:r>
              <a:rPr lang="en-US" dirty="0" smtClean="0"/>
              <a:t> Congressional District – Susan Davis</a:t>
            </a:r>
            <a:endParaRPr lang="en-US" dirty="0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54" y="1414463"/>
            <a:ext cx="8851031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4" name="Picture 4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075" y="2717799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</a:t>
            </a:r>
            <a:r>
              <a:rPr lang="en-US" baseline="30000" dirty="0" smtClean="0"/>
              <a:t>st</a:t>
            </a:r>
            <a:r>
              <a:rPr lang="en-US" dirty="0" smtClean="0"/>
              <a:t>  Congressional District – Juan Vargas</a:t>
            </a:r>
            <a:endParaRPr lang="en-US" dirty="0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4" y="1957396"/>
            <a:ext cx="8875152" cy="395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0" name="Picture 4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9" y="1046161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Qualifications for House Members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423940" name="AutoShape 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1" name="AutoShape 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2" name="AutoShape 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3944" name="AutoShape 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3946" name="AutoShape 10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7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23973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304800" y="960438"/>
            <a:ext cx="8610600" cy="4267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/>
              <a:t>The Constitution says that a member of the House</a:t>
            </a:r>
            <a:r>
              <a:rPr lang="en-US" altLang="en-US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3333CC"/>
                </a:solidFill>
              </a:rPr>
              <a:t>(1) must be at least 25 years of age,</a:t>
            </a:r>
            <a:r>
              <a:rPr lang="en-US" altLang="en-US" sz="240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FF0000"/>
                </a:solidFill>
              </a:rPr>
              <a:t>(2) must have been a citizen of the United States for at least seven years, and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003300"/>
                </a:solidFill>
              </a:rPr>
              <a:t>(3) must have been an inhabitant of the State from which he or she is elected.</a:t>
            </a:r>
            <a:endParaRPr lang="en-US" altLang="en-US">
              <a:solidFill>
                <a:srgbClr val="0033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2800"/>
              <a:t>The realities of politics also require some informal qualifications, such as party identification, name familiarity, gender, ethnic characteristics, and political experience.</a:t>
            </a:r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autoUpdateAnimBg="0"/>
      <p:bldP spid="42397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Section 2 Review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1.  Members of the House of Representatives are elected for 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(a) two-year terms.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(b) six-year terms.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(c) four-year terms.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(d) five-year terms.</a:t>
            </a:r>
          </a:p>
          <a:p>
            <a:pPr lvl="1"/>
            <a:endParaRPr lang="en-US" altLang="en-US" sz="1600" b="1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2. The Constitution requires a member of Congress to be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(a) an inhabitant of the State from which he or she is elected.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(b) a property-owning male.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(c) a natural-born citizen.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(d) at least 40 years of age.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600"/>
              <a:t>Want to connect to the Magruder’s link for this section? </a:t>
            </a:r>
            <a:r>
              <a:rPr lang="en-US" altLang="en-US" sz="1600">
                <a:hlinkClick r:id="rId2"/>
              </a:rPr>
              <a:t>Click Here!</a:t>
            </a:r>
          </a:p>
        </p:txBody>
      </p:sp>
      <p:sp>
        <p:nvSpPr>
          <p:cNvPr id="405516" name="AutoShape 12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7" name="AutoShape 13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8" name="AutoShape 14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9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20" name="AutoShape 16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05522" name="AutoShape 18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23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utoUpdateAnimBg="0"/>
      <p:bldP spid="405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8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i="1">
                <a:solidFill>
                  <a:srgbClr val="996600"/>
                </a:solidFill>
                <a:effectLst/>
              </a:rPr>
              <a:t>S E C T I O N  3</a:t>
            </a:r>
            <a:r>
              <a:rPr lang="en-US" altLang="en-US">
                <a:solidFill>
                  <a:srgbClr val="996600"/>
                </a:solidFill>
              </a:rPr>
              <a:t/>
            </a:r>
            <a:br>
              <a:rPr lang="en-US" altLang="en-US">
                <a:solidFill>
                  <a:srgbClr val="996600"/>
                </a:solidFill>
              </a:rPr>
            </a:br>
            <a:r>
              <a:rPr lang="en-US" altLang="en-US"/>
              <a:t>The Senate</a:t>
            </a:r>
          </a:p>
        </p:txBody>
      </p:sp>
      <p:sp>
        <p:nvSpPr>
          <p:cNvPr id="29288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85750" y="928688"/>
            <a:ext cx="8858250" cy="4267200"/>
          </a:xfrm>
        </p:spPr>
        <p:txBody>
          <a:bodyPr/>
          <a:lstStyle/>
          <a:p>
            <a:r>
              <a:rPr lang="en-US" altLang="en-US" sz="3200">
                <a:sym typeface="Wingdings" pitchFamily="2" charset="2"/>
              </a:rPr>
              <a:t>How does the size of the Senate differ from the size of the House?</a:t>
            </a:r>
          </a:p>
          <a:p>
            <a:r>
              <a:rPr lang="en-US" altLang="en-US" sz="3200">
                <a:sym typeface="Wingdings" pitchFamily="2" charset="2"/>
              </a:rPr>
              <a:t>How have States elected senators in the past and present?</a:t>
            </a:r>
          </a:p>
          <a:p>
            <a:r>
              <a:rPr lang="en-US" altLang="en-US" sz="3200">
                <a:sym typeface="Wingdings" pitchFamily="2" charset="2"/>
              </a:rPr>
              <a:t>How and why does a senator’s term differ from a representative’s term?</a:t>
            </a:r>
          </a:p>
          <a:p>
            <a:r>
              <a:rPr lang="en-US" altLang="en-US" sz="3200">
                <a:sym typeface="Wingdings" pitchFamily="2" charset="2"/>
              </a:rPr>
              <a:t>What are the qualifications for serving in the Senate?</a:t>
            </a:r>
          </a:p>
        </p:txBody>
      </p:sp>
      <p:sp>
        <p:nvSpPr>
          <p:cNvPr id="292893" name="AutoShape 29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94" name="AutoShape 30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95" name="AutoShape 31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96" name="Text 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99" name="AutoShape 3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00" name="Text Box 3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92901" name="AutoShape 37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02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6" grpId="0" autoUpdateAnimBg="0"/>
      <p:bldP spid="29288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i="1">
                <a:solidFill>
                  <a:srgbClr val="996600"/>
                </a:solidFill>
                <a:effectLst/>
              </a:rPr>
              <a:t>C H A P T E R  10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Congress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371600"/>
            <a:ext cx="7921625" cy="4386263"/>
          </a:xfrm>
          <a:noFill/>
          <a:ln/>
        </p:spPr>
        <p:txBody>
          <a:bodyPr/>
          <a:lstStyle/>
          <a:p>
            <a:pPr>
              <a:lnSpc>
                <a:spcPct val="140000"/>
              </a:lnSpc>
              <a:buFontTx/>
              <a:buNone/>
              <a:tabLst>
                <a:tab pos="2057400" algn="l"/>
              </a:tabLst>
            </a:pPr>
            <a:r>
              <a:rPr lang="en-US" altLang="en-US" sz="2800" b="1">
                <a:hlinkClick r:id="rId3" action="ppaction://hlinksldjump"/>
              </a:rPr>
              <a:t>SECTION 1</a:t>
            </a:r>
            <a:r>
              <a:rPr lang="en-US" altLang="en-US" sz="2800">
                <a:hlinkClick r:id="rId3" action="ppaction://hlinksldjump"/>
              </a:rPr>
              <a:t>	</a:t>
            </a:r>
            <a:r>
              <a:rPr lang="en-US" altLang="en-US">
                <a:hlinkClick r:id="rId3" action="ppaction://hlinksldjump"/>
              </a:rPr>
              <a:t>The National Legislature</a:t>
            </a:r>
            <a:endParaRPr lang="en-US" altLang="en-US"/>
          </a:p>
          <a:p>
            <a:pPr>
              <a:lnSpc>
                <a:spcPct val="140000"/>
              </a:lnSpc>
              <a:buFontTx/>
              <a:buNone/>
              <a:tabLst>
                <a:tab pos="2057400" algn="l"/>
              </a:tabLst>
            </a:pPr>
            <a:r>
              <a:rPr lang="en-US" altLang="en-US" sz="2800" b="1">
                <a:hlinkClick r:id="rId3" action="ppaction://hlinksldjump"/>
              </a:rPr>
              <a:t>SECTION 2</a:t>
            </a:r>
            <a:r>
              <a:rPr lang="en-US" altLang="en-US" sz="2800">
                <a:hlinkClick r:id="rId3" action="ppaction://hlinksldjump"/>
              </a:rPr>
              <a:t>	</a:t>
            </a:r>
            <a:r>
              <a:rPr lang="en-US" altLang="en-US">
                <a:hlinkClick r:id="rId3" action="ppaction://hlinksldjump"/>
              </a:rPr>
              <a:t>The House of Representatives</a:t>
            </a:r>
            <a:endParaRPr lang="en-US" altLang="en-US"/>
          </a:p>
          <a:p>
            <a:pPr>
              <a:lnSpc>
                <a:spcPct val="140000"/>
              </a:lnSpc>
              <a:buFontTx/>
              <a:buNone/>
              <a:tabLst>
                <a:tab pos="2057400" algn="l"/>
              </a:tabLst>
            </a:pPr>
            <a:r>
              <a:rPr lang="en-US" altLang="en-US" sz="2800" b="1">
                <a:hlinkClick r:id="rId4" action="ppaction://hlinksldjump"/>
              </a:rPr>
              <a:t>SECTION 3</a:t>
            </a:r>
            <a:r>
              <a:rPr lang="en-US" altLang="en-US" sz="2800">
                <a:hlinkClick r:id="rId4" action="ppaction://hlinksldjump"/>
              </a:rPr>
              <a:t>	</a:t>
            </a:r>
            <a:r>
              <a:rPr lang="en-US" altLang="en-US">
                <a:hlinkClick r:id="rId4" action="ppaction://hlinksldjump"/>
              </a:rPr>
              <a:t>The Senate</a:t>
            </a:r>
          </a:p>
          <a:p>
            <a:pPr>
              <a:lnSpc>
                <a:spcPct val="140000"/>
              </a:lnSpc>
              <a:buFontTx/>
              <a:buNone/>
              <a:tabLst>
                <a:tab pos="2057400" algn="l"/>
              </a:tabLst>
            </a:pPr>
            <a:r>
              <a:rPr lang="en-US" altLang="en-US" sz="2800" b="1">
                <a:hlinkClick r:id="rId5" action="ppaction://hlinksldjump"/>
              </a:rPr>
              <a:t>SECTION 4</a:t>
            </a:r>
            <a:r>
              <a:rPr lang="en-US" altLang="en-US" sz="2800">
                <a:hlinkClick r:id="rId5" action="ppaction://hlinksldjump"/>
              </a:rPr>
              <a:t>	</a:t>
            </a:r>
            <a:r>
              <a:rPr lang="en-US" altLang="en-US">
                <a:hlinkClick r:id="rId5" action="ppaction://hlinksldjump"/>
              </a:rPr>
              <a:t>The Members of Congress</a:t>
            </a:r>
          </a:p>
          <a:p>
            <a:pPr>
              <a:lnSpc>
                <a:spcPct val="140000"/>
              </a:lnSpc>
              <a:buFontTx/>
              <a:buNone/>
              <a:tabLst>
                <a:tab pos="2057400" algn="l"/>
              </a:tabLst>
            </a:pPr>
            <a:endParaRPr lang="en-US" altLang="en-US"/>
          </a:p>
        </p:txBody>
      </p:sp>
      <p:sp>
        <p:nvSpPr>
          <p:cNvPr id="385047" name="Rectangle 23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53" name="AutoShape 29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54" name="Text Box 3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55" name="AutoShape 31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56" name="Text Box 3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5057" name="AutoShape 3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58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85059" name="AutoShape 3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60" name="Text Box 3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U.S. Senators - Democrats</a:t>
            </a:r>
            <a:endParaRPr lang="en-US" dirty="0"/>
          </a:p>
        </p:txBody>
      </p:sp>
      <p:pic>
        <p:nvPicPr>
          <p:cNvPr id="481282" name="Picture 2" descr="https://tse1.mm.bing.net/th?&amp;id=OIP.M6d134e71cbfe00edd939dabe466b55f3H1&amp;w=300&amp;h=300&amp;c=0&amp;pid=1.9&amp;rs=0&amp;p=0&amp;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6" y="985837"/>
            <a:ext cx="4555673" cy="2657476"/>
          </a:xfrm>
          <a:prstGeom prst="rect">
            <a:avLst/>
          </a:prstGeom>
          <a:noFill/>
        </p:spPr>
      </p:pic>
      <p:pic>
        <p:nvPicPr>
          <p:cNvPr id="481284" name="Picture 4" descr="https://tse1.mm.bing.net/th?&amp;id=OIP.M903969bceaf9318abe289597903cd27bo0&amp;w=300&amp;h=300&amp;c=0&amp;pid=1.9&amp;rs=0&amp;p=0&amp;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245" y="3071813"/>
            <a:ext cx="4464843" cy="2976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8" y="3629025"/>
            <a:ext cx="3643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Diane Feinstein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5876" y="2495550"/>
            <a:ext cx="3643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Barbara Boxer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6302" name="AutoShape 1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03" name="AutoShape 1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04" name="AutoShape 1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05" name="Text 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6306" name="AutoShape 1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07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6308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09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963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Size, Election, and Terms</a:t>
            </a:r>
          </a:p>
        </p:txBody>
      </p:sp>
      <p:sp>
        <p:nvSpPr>
          <p:cNvPr id="396313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The Constitution says that the Senate “shall be composed of two Senators from each State.” Today’s Senate consists of 100 Senators.</a:t>
            </a:r>
          </a:p>
          <a:p>
            <a:r>
              <a:rPr lang="en-US" altLang="en-US" sz="2600"/>
              <a:t>Originally, the Constitution provided that senators were chosen by the State legislatures. </a:t>
            </a:r>
          </a:p>
          <a:p>
            <a:r>
              <a:rPr lang="en-US" altLang="en-US" sz="2600"/>
              <a:t>In 1912 the Seventeenth Amendment was passed and called for the popular election of senators.</a:t>
            </a:r>
          </a:p>
          <a:p>
            <a:r>
              <a:rPr lang="en-US" altLang="en-US" sz="2600"/>
              <a:t>Senators serve for six-year terms.</a:t>
            </a:r>
          </a:p>
          <a:p>
            <a:r>
              <a:rPr lang="en-US" altLang="en-US" sz="2600"/>
              <a:t>The Senate is a </a:t>
            </a:r>
            <a:r>
              <a:rPr lang="en-US" altLang="en-US" sz="2600" b="1">
                <a:solidFill>
                  <a:schemeClr val="tx2"/>
                </a:solidFill>
              </a:rPr>
              <a:t>continuous body</a:t>
            </a:r>
            <a:r>
              <a:rPr lang="en-US" altLang="en-US" sz="2600">
                <a:solidFill>
                  <a:schemeClr val="tx1"/>
                </a:solidFill>
              </a:rPr>
              <a:t>,</a:t>
            </a:r>
            <a:r>
              <a:rPr lang="en-US" altLang="en-US" sz="2600"/>
              <a:t> meaning that all of its seats are never up for election at the same time.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9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96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96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96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96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12" grpId="0" autoUpdateAnimBg="0"/>
      <p:bldP spid="39631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7323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4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5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6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7327" name="AutoShape 1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8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7329" name="AutoShape 17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3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97335" name="AutoShape 2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49800" y="6297613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36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51400" y="6300788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39733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Qualifications for Senators</a:t>
            </a:r>
          </a:p>
        </p:txBody>
      </p:sp>
      <p:sp>
        <p:nvSpPr>
          <p:cNvPr id="397340" name="Rectangle 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/>
              <a:t>The requirements for the U.S. Senate are higher than for the House of Representatives.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The Constitution says that a Senator</a:t>
            </a:r>
            <a:r>
              <a:rPr lang="en-US" altLang="en-US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3333CC"/>
                </a:solidFill>
              </a:rPr>
              <a:t>(1) must be at least 30 years of age,</a:t>
            </a:r>
            <a:r>
              <a:rPr lang="en-US" altLang="en-US" sz="240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FF0000"/>
                </a:solidFill>
              </a:rPr>
              <a:t>(2) must have been a citizen of the United States for at least nine years, and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>
                <a:solidFill>
                  <a:srgbClr val="003300"/>
                </a:solidFill>
              </a:rPr>
              <a:t>(3) must be an inhabitant of the State from which he or she is elected.</a:t>
            </a:r>
            <a:endParaRPr lang="en-US" altLang="en-US">
              <a:solidFill>
                <a:srgbClr val="003300"/>
              </a:solidFill>
            </a:endParaRPr>
          </a:p>
          <a:p>
            <a:pPr>
              <a:lnSpc>
                <a:spcPct val="110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8" grpId="0" autoUpdateAnimBg="0"/>
      <p:bldP spid="397340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Section 3 Review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1.  Senators are elected for  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two-year terms.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eight-year terms.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four-year terms.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(d) six-year terms.</a:t>
            </a:r>
          </a:p>
          <a:p>
            <a:pPr marL="806450" lvl="1" indent="-227013">
              <a:lnSpc>
                <a:spcPct val="90000"/>
              </a:lnSpc>
            </a:pPr>
            <a:endParaRPr lang="en-US" altLang="en-US" sz="1600" b="1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2.  The Senate is a continuous body, meaning that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Senators must continually reside in Washington, D.C.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all of its seats are always up for election every six years.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it never adjourns.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(d) all of its seats are never up for election at one time.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600"/>
              <a:t>Want to connect to the Magruder’s link for this section? </a:t>
            </a:r>
            <a:r>
              <a:rPr lang="en-US" altLang="en-US" sz="1600">
                <a:hlinkClick r:id="rId2"/>
              </a:rPr>
              <a:t>Click Here!</a:t>
            </a:r>
          </a:p>
        </p:txBody>
      </p:sp>
      <p:sp>
        <p:nvSpPr>
          <p:cNvPr id="404492" name="AutoShape 12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3" name="AutoShape 13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4" name="AutoShape 14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96" name="AutoShape 16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7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04498" name="AutoShape 18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utoUpdateAnimBg="0"/>
      <p:bldP spid="4044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i="1" dirty="0">
                <a:solidFill>
                  <a:srgbClr val="996600"/>
                </a:solidFill>
                <a:effectLst/>
              </a:rPr>
              <a:t>S E C T I O N  4</a:t>
            </a:r>
            <a:r>
              <a:rPr lang="en-US" altLang="en-US" dirty="0">
                <a:solidFill>
                  <a:srgbClr val="996600"/>
                </a:solidFill>
              </a:rPr>
              <a:t/>
            </a:r>
            <a:br>
              <a:rPr lang="en-US" altLang="en-US" dirty="0">
                <a:solidFill>
                  <a:srgbClr val="996600"/>
                </a:solidFill>
              </a:rPr>
            </a:br>
            <a:r>
              <a:rPr lang="en-US" altLang="en-US" dirty="0"/>
              <a:t>The Members of </a:t>
            </a:r>
            <a:r>
              <a:rPr lang="en-US" altLang="en-US" dirty="0" smtClean="0"/>
              <a:t>114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Congress</a:t>
            </a:r>
            <a:endParaRPr lang="en-US" altLang="en-US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925513"/>
            <a:ext cx="8610600" cy="4267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000"/>
              <a:t>What are the personal and political backgrounds of the current members of Congress?</a:t>
            </a:r>
          </a:p>
          <a:p>
            <a:pPr>
              <a:lnSpc>
                <a:spcPct val="110000"/>
              </a:lnSpc>
            </a:pPr>
            <a:r>
              <a:rPr lang="en-US" altLang="en-US" sz="3000"/>
              <a:t>What are the duties of the job of serving in Congress?</a:t>
            </a:r>
          </a:p>
          <a:p>
            <a:pPr>
              <a:lnSpc>
                <a:spcPct val="110000"/>
              </a:lnSpc>
            </a:pPr>
            <a:r>
              <a:rPr lang="en-US" altLang="en-US" sz="3000"/>
              <a:t>How are members of Congress compensated, and what privileges do they have?</a:t>
            </a:r>
            <a:endParaRPr lang="en-US" altLang="en-US" sz="3200"/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4" name="AutoShape 12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5" name="AutoShape 13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6" name="AutoShape 14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7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8" name="AutoShape 16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9" name="Text Box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92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93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autoUpdateAnimBg="0"/>
      <p:bldP spid="38707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Profile of the 107th Congress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10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1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2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3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14" name="AutoShape 1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5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16" name="AutoShape 1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pic>
        <p:nvPicPr>
          <p:cNvPr id="431119" name="Picture 15" descr="MAG01se1004a5043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" y="936625"/>
            <a:ext cx="7893050" cy="5043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Representatives of the People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3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34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35" name="AutoShape 7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36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7" name="AutoShape 9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38" name="Text 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9" name="AutoShape 11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40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graphicFrame>
        <p:nvGraphicFramePr>
          <p:cNvPr id="432146" name="Object 18"/>
          <p:cNvGraphicFramePr>
            <a:graphicFrameLocks noChangeAspect="1"/>
          </p:cNvGraphicFramePr>
          <p:nvPr>
            <p:ph type="tbl" idx="1"/>
          </p:nvPr>
        </p:nvGraphicFramePr>
        <p:xfrm>
          <a:off x="1131888" y="2160588"/>
          <a:ext cx="6927850" cy="4267200"/>
        </p:xfrm>
        <a:graphic>
          <a:graphicData uri="http://schemas.openxmlformats.org/presentationml/2006/ole">
            <p:oleObj spid="_x0000_s432146" name="Document" r:id="rId7" imgW="8776440" imgH="5405400" progId="Word.Document.8">
              <p:embed/>
            </p:oleObj>
          </a:graphicData>
        </a:graphic>
      </p:graphicFrame>
      <p:sp>
        <p:nvSpPr>
          <p:cNvPr id="432147" name="Text Box 19"/>
          <p:cNvSpPr txBox="1">
            <a:spLocks noChangeArrowheads="1"/>
          </p:cNvSpPr>
          <p:nvPr/>
        </p:nvSpPr>
        <p:spPr bwMode="auto">
          <a:xfrm>
            <a:off x="249238" y="858838"/>
            <a:ext cx="8742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u="sng"/>
              <a:t>Senators and representatives are elected to represent people. As legislators, they have four voting options: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4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0"/>
            <a:ext cx="8836025" cy="914400"/>
          </a:xfrm>
        </p:spPr>
        <p:txBody>
          <a:bodyPr/>
          <a:lstStyle/>
          <a:p>
            <a:pPr algn="ctr"/>
            <a:r>
              <a:rPr lang="en-US" altLang="en-US"/>
              <a:t>Committee Membership and Public Servants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1700"/>
            <a:ext cx="4229100" cy="4267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200"/>
              <a:t>As committee members, senators and representatives screen proposed laws before they are voted on.</a:t>
            </a:r>
          </a:p>
          <a:p>
            <a:pPr>
              <a:lnSpc>
                <a:spcPct val="110000"/>
              </a:lnSpc>
            </a:pPr>
            <a:r>
              <a:rPr lang="en-US" altLang="en-US" sz="2200"/>
              <a:t>Another vital part of their committee work involves the </a:t>
            </a:r>
            <a:r>
              <a:rPr lang="en-US" altLang="en-US" sz="2200" b="1">
                <a:solidFill>
                  <a:schemeClr val="tx2"/>
                </a:solidFill>
              </a:rPr>
              <a:t>oversight function</a:t>
            </a:r>
            <a:r>
              <a:rPr lang="en-US" altLang="en-US" sz="2200">
                <a:solidFill>
                  <a:schemeClr val="tx1"/>
                </a:solidFill>
              </a:rPr>
              <a:t>.</a:t>
            </a:r>
            <a:endParaRPr lang="en-US" altLang="en-US" sz="2200" b="1"/>
          </a:p>
          <a:p>
            <a:pPr>
              <a:lnSpc>
                <a:spcPct val="110000"/>
              </a:lnSpc>
            </a:pPr>
            <a:r>
              <a:rPr lang="en-US" altLang="en-US" sz="2200"/>
              <a:t>Oversight is the the process by which Congress, through its committees, checks to see that the agencies of the executive branch are working effectively.</a:t>
            </a:r>
          </a:p>
          <a:p>
            <a:pPr>
              <a:lnSpc>
                <a:spcPct val="110000"/>
              </a:lnSpc>
            </a:pPr>
            <a:endParaRPr lang="en-US" altLang="en-US" sz="2200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57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58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59" name="AutoShape 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0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61" name="AutoShape 9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2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63" name="AutoShape 11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4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331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868363"/>
            <a:ext cx="4229100" cy="4267200"/>
          </a:xfrm>
        </p:spPr>
        <p:txBody>
          <a:bodyPr/>
          <a:lstStyle/>
          <a:p>
            <a:r>
              <a:rPr lang="en-US" altLang="en-US" sz="2400"/>
              <a:t>Members of the House and the Senate also act as servants of their constituents.</a:t>
            </a:r>
          </a:p>
          <a:p>
            <a:r>
              <a:rPr lang="en-US" altLang="en-US" sz="2400"/>
              <a:t>Requests from voters vary widely, and members of Congress take heed to many of them. Ignoring their constituencies would not bode well in the next election.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33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433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  <p:bldP spid="433155" grpId="0" build="p" bldLvl="2" autoUpdateAnimBg="0"/>
      <p:bldP spid="43316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Compensation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57250"/>
            <a:ext cx="8610600" cy="4267200"/>
          </a:xfrm>
        </p:spPr>
        <p:txBody>
          <a:bodyPr/>
          <a:lstStyle/>
          <a:p>
            <a:r>
              <a:rPr lang="en-US" altLang="en-US" sz="2600"/>
              <a:t>Today, senators and representatives are paid a salary of $141,300 a year. Certain members, such as the Speaker of the House and the Senate’s president </a:t>
            </a:r>
            <a:r>
              <a:rPr lang="en-US" altLang="en-US" sz="2600" i="1"/>
              <a:t>pro tem</a:t>
            </a:r>
            <a:r>
              <a:rPr lang="en-US" altLang="en-US" sz="2600"/>
              <a:t>, are paid more.</a:t>
            </a:r>
          </a:p>
          <a:p>
            <a:r>
              <a:rPr lang="en-US" altLang="en-US" sz="2600"/>
              <a:t>The </a:t>
            </a:r>
            <a:r>
              <a:rPr lang="en-US" altLang="en-US" sz="2600" b="1">
                <a:solidFill>
                  <a:schemeClr val="tx2"/>
                </a:solidFill>
              </a:rPr>
              <a:t>franking privilege</a:t>
            </a:r>
            <a:r>
              <a:rPr lang="en-US" altLang="en-US" sz="2600"/>
              <a:t> allows members of Congress to mail letters and other materials postage-free by substituting their facsimile signature (frank) for the postage.</a:t>
            </a:r>
          </a:p>
          <a:p>
            <a:r>
              <a:rPr lang="en-US" altLang="en-US" sz="2600"/>
              <a:t>The Constitution says that Congress fixes its own “compensation.” Therefore, the only real limits to congressional pay are the President’s veto and fear of voter backlash against a pay increase.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81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2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3" name="AutoShape 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85" name="AutoShape 9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87" name="AutoShape 11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18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autoUpdateAnimBg="0"/>
      <p:bldP spid="43417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Membership Privileges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200"/>
              <a:t>Members of Congress are immune from arrest for noncriminal offenses while engaged in congressional business. 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5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6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7" name="AutoShape 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9" name="AutoShape 9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10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11" name="AutoShape 11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12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35213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3200"/>
              <a:t>More importantly, the Speech and Debate Clause (Article I, Section 6, Clause 1) protects representatives and senators from suits for libel or slander arising from their official conduct.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utoUpdateAnimBg="0"/>
      <p:bldP spid="435203" grpId="0" build="p" bldLvl="2" autoUpdateAnimBg="0"/>
      <p:bldP spid="43521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 Section 1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i="1">
                <a:solidFill>
                  <a:srgbClr val="996600"/>
                </a:solidFill>
                <a:effectLst/>
              </a:rPr>
              <a:t>S E C T I O N  1</a:t>
            </a:r>
            <a:r>
              <a:rPr lang="en-US" altLang="en-US">
                <a:solidFill>
                  <a:srgbClr val="996600"/>
                </a:solidFill>
              </a:rPr>
              <a:t/>
            </a:r>
            <a:br>
              <a:rPr lang="en-US" altLang="en-US">
                <a:solidFill>
                  <a:srgbClr val="996600"/>
                </a:solidFill>
              </a:rPr>
            </a:br>
            <a:r>
              <a:rPr lang="en-US" altLang="en-US"/>
              <a:t>The National Legislature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66700" y="1087438"/>
            <a:ext cx="8610600" cy="4267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>
                <a:sym typeface="Wingdings" pitchFamily="2" charset="2"/>
              </a:rPr>
              <a:t>Why does the Constitution divide power between the two houses of Congress?</a:t>
            </a:r>
          </a:p>
          <a:p>
            <a:pPr>
              <a:lnSpc>
                <a:spcPct val="110000"/>
              </a:lnSpc>
            </a:pPr>
            <a:r>
              <a:rPr lang="en-US" altLang="en-US" sz="3200">
                <a:sym typeface="Wingdings" pitchFamily="2" charset="2"/>
              </a:rPr>
              <a:t>What is a term of Congress?</a:t>
            </a:r>
          </a:p>
          <a:p>
            <a:pPr>
              <a:lnSpc>
                <a:spcPct val="110000"/>
              </a:lnSpc>
            </a:pPr>
            <a:r>
              <a:rPr lang="en-US" altLang="en-US" sz="3200">
                <a:sym typeface="Wingdings" pitchFamily="2" charset="2"/>
              </a:rPr>
              <a:t>How have sessions of Congress changed over time?</a:t>
            </a:r>
          </a:p>
        </p:txBody>
      </p:sp>
      <p:sp>
        <p:nvSpPr>
          <p:cNvPr id="5158" name="AutoShape 38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AutoShape 39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AutoShape 4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 Box 4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2" name="AutoShape 4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4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4" name="AutoShape 44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Text Box 4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 autoUpdateAnimBg="0"/>
      <p:bldP spid="5152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Section 4 Review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1.  Which of the following is a major role of members of Congress?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law enforcement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servant of their constituents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serving in the military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(d) researching court cases</a:t>
            </a:r>
          </a:p>
          <a:p>
            <a:pPr lvl="1">
              <a:lnSpc>
                <a:spcPct val="90000"/>
              </a:lnSpc>
            </a:pPr>
            <a:endParaRPr lang="en-US" altLang="en-US" sz="16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2.  The franking privilege allows members of Congress to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purchase as many hot dogs as necessary while in office.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mail letters and other materials postage-free.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vote on legislation.</a:t>
            </a:r>
          </a:p>
          <a:p>
            <a:pPr lvl="1"/>
            <a:r>
              <a:rPr lang="en-US" altLang="en-US" sz="1600" b="1">
                <a:solidFill>
                  <a:schemeClr val="tx1"/>
                </a:solidFill>
              </a:rPr>
              <a:t>(d) receive a pension upon retirement from Congress.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4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600"/>
              <a:t>Want to connect to the Magruder’s link for this section? </a:t>
            </a:r>
            <a:r>
              <a:rPr lang="en-US" altLang="en-US" sz="1600">
                <a:hlinkClick r:id="rId2"/>
              </a:rPr>
              <a:t>Click Here!</a:t>
            </a:r>
            <a:endParaRPr lang="en-US" altLang="en-US" sz="1600">
              <a:hlinkClick r:id="rId3" action="ppaction://hlinksldjump"/>
            </a:endParaRPr>
          </a:p>
        </p:txBody>
      </p:sp>
      <p:sp>
        <p:nvSpPr>
          <p:cNvPr id="403467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68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69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0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71" name="AutoShape 15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Text Box 1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73" name="AutoShape 17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utoUpdateAnimBg="0"/>
      <p:bldP spid="403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266700" y="27432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SzPct val="150000"/>
            </a:pPr>
            <a:endParaRPr kumimoji="0" lang="en-US" altLang="en-US" sz="2000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228600" y="801688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u="sng"/>
              <a:t> The Constitution creates a bicameral legislature for three reasons:</a:t>
            </a:r>
            <a:endParaRPr lang="en-US" altLang="en-US" sz="3200" u="sng">
              <a:latin typeface="Times New Roman" pitchFamily="18" charset="0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Two Houses of Congress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3200" y="2092325"/>
            <a:ext cx="8674100" cy="3900488"/>
          </a:xfrm>
        </p:spPr>
        <p:txBody>
          <a:bodyPr/>
          <a:lstStyle/>
          <a:p>
            <a:pPr marL="393700" lvl="1" indent="-279400">
              <a:buFontTx/>
              <a:buChar char=" "/>
            </a:pPr>
            <a:r>
              <a:rPr lang="en-US" altLang="en-US" sz="2600" b="1" dirty="0">
                <a:solidFill>
                  <a:schemeClr val="tx1"/>
                </a:solidFill>
              </a:rPr>
              <a:t>Historical:</a:t>
            </a:r>
            <a:r>
              <a:rPr lang="en-US" altLang="en-US" sz="2600" dirty="0">
                <a:solidFill>
                  <a:schemeClr val="tx1"/>
                </a:solidFill>
              </a:rPr>
              <a:t> The British Parliament consisted of two houses since the 1300s, and many colonial assemblies were similar in form.</a:t>
            </a:r>
          </a:p>
          <a:p>
            <a:pPr marL="393700" lvl="1" indent="-279400">
              <a:buFontTx/>
              <a:buChar char=" "/>
            </a:pPr>
            <a:r>
              <a:rPr lang="en-US" altLang="en-US" sz="2600" b="1" dirty="0">
                <a:solidFill>
                  <a:srgbClr val="FF0000"/>
                </a:solidFill>
              </a:rPr>
              <a:t>Practical:</a:t>
            </a:r>
            <a:r>
              <a:rPr lang="en-US" altLang="en-US" sz="2600" dirty="0">
                <a:solidFill>
                  <a:schemeClr val="tx1"/>
                </a:solidFill>
              </a:rPr>
              <a:t> A bicameral legislature was necessary to compromise the Virginia and New Jersey plans of representation. </a:t>
            </a:r>
          </a:p>
          <a:p>
            <a:pPr marL="393700" lvl="1" indent="-279400">
              <a:buFontTx/>
              <a:buChar char=" "/>
            </a:pPr>
            <a:r>
              <a:rPr kumimoji="0" lang="en-US" altLang="en-US" sz="2600" b="1" dirty="0">
                <a:solidFill>
                  <a:srgbClr val="3333CC"/>
                </a:solidFill>
              </a:rPr>
              <a:t>Theoretical:</a:t>
            </a:r>
            <a:r>
              <a:rPr kumimoji="0" lang="en-US" altLang="en-US" sz="2600" dirty="0">
                <a:solidFill>
                  <a:schemeClr val="tx1"/>
                </a:solidFill>
              </a:rPr>
              <a:t> The Framers favored a bicameral Congress in order that one house might act as a check on the other.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1</a:t>
            </a:r>
          </a:p>
        </p:txBody>
      </p:sp>
      <p:sp>
        <p:nvSpPr>
          <p:cNvPr id="389136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38" name="AutoShape 1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3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0" name="AutoShape 2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41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2" name="AutoShape 2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43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6" grpId="0" autoUpdateAnimBg="0"/>
      <p:bldP spid="389127" grpId="0" autoUpdateAnimBg="0"/>
      <p:bldP spid="389128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Terms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838200"/>
            <a:ext cx="86106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200" u="sng"/>
              <a:t>A </a:t>
            </a:r>
            <a:r>
              <a:rPr lang="en-US" altLang="en-US" sz="4200" b="1" u="sng">
                <a:solidFill>
                  <a:schemeClr val="tx2"/>
                </a:solidFill>
              </a:rPr>
              <a:t>term</a:t>
            </a:r>
            <a:r>
              <a:rPr lang="en-US" altLang="en-US" sz="4200" u="sng">
                <a:solidFill>
                  <a:schemeClr val="tx2"/>
                </a:solidFill>
              </a:rPr>
              <a:t> </a:t>
            </a:r>
            <a:r>
              <a:rPr lang="en-US" altLang="en-US" sz="4200" u="sng"/>
              <a:t>is the length of time that officials serve after an election, as in a two- or six-year term.</a:t>
            </a:r>
            <a:endParaRPr lang="en-US" altLang="en-US" sz="4200"/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1</a:t>
            </a:r>
          </a:p>
        </p:txBody>
      </p:sp>
      <p:sp>
        <p:nvSpPr>
          <p:cNvPr id="390184" name="AutoShape 4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85" name="AutoShape 4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86" name="AutoShape 4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87" name="Text Box 4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0188" name="AutoShape 44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89" name="Text Box 4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0190" name="AutoShape 46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91" name="Text Box 4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0199" name="Rectangle 55"/>
          <p:cNvSpPr>
            <a:spLocks noChangeArrowheads="1"/>
          </p:cNvSpPr>
          <p:nvPr/>
        </p:nvSpPr>
        <p:spPr bwMode="auto">
          <a:xfrm>
            <a:off x="0" y="307181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The date for the start of each new term has been set by the Twentieth Amendment (1933) as “noon of the 3d day of January” of every odd-numbered year.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9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7" grpId="0" build="p" bldLvl="2" autoUpdateAnimBg="0"/>
      <p:bldP spid="39019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Sessions of Congress</a:t>
            </a: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1</a:t>
            </a:r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0" y="92075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3600" u="sng"/>
              <a:t>A </a:t>
            </a:r>
            <a:r>
              <a:rPr kumimoji="0" lang="en-US" altLang="en-US" sz="3600" b="1" u="sng">
                <a:solidFill>
                  <a:schemeClr val="tx2"/>
                </a:solidFill>
              </a:rPr>
              <a:t>session</a:t>
            </a:r>
            <a:r>
              <a:rPr kumimoji="0" lang="en-US" altLang="en-US" sz="3600" u="sng"/>
              <a:t> is the regular period of time during which Congress conducts business.</a:t>
            </a:r>
            <a:endParaRPr kumimoji="0" lang="en-US" altLang="en-US" sz="2600" u="sng"/>
          </a:p>
        </p:txBody>
      </p:sp>
      <p:sp>
        <p:nvSpPr>
          <p:cNvPr id="391184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5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6" name="AutoShape 1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7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88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9" name="Text Box 2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1190" name="AutoShape 22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91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91195" name="Text Box 27"/>
          <p:cNvSpPr txBox="1">
            <a:spLocks noChangeArrowheads="1"/>
          </p:cNvSpPr>
          <p:nvPr/>
        </p:nvSpPr>
        <p:spPr bwMode="auto">
          <a:xfrm>
            <a:off x="320675" y="2362200"/>
            <a:ext cx="849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>
              <a:lnSpc>
                <a:spcPct val="110000"/>
              </a:lnSpc>
              <a:spcBef>
                <a:spcPct val="50000"/>
              </a:spcBef>
            </a:pPr>
            <a:r>
              <a:rPr kumimoji="0" lang="en-US" altLang="en-US" sz="2400"/>
              <a:t>Congress </a:t>
            </a:r>
            <a:r>
              <a:rPr kumimoji="0" lang="en-US" altLang="en-US" sz="2400" b="1">
                <a:solidFill>
                  <a:schemeClr val="tx2"/>
                </a:solidFill>
              </a:rPr>
              <a:t>adjourns</a:t>
            </a:r>
            <a:r>
              <a:rPr kumimoji="0" lang="en-US" altLang="en-US" sz="2400"/>
              <a:t>,</a:t>
            </a:r>
            <a:r>
              <a:rPr kumimoji="0" lang="en-US" altLang="en-US" sz="2400" b="1"/>
              <a:t> </a:t>
            </a:r>
            <a:r>
              <a:rPr kumimoji="0" lang="en-US" altLang="en-US" sz="2400"/>
              <a:t>or suspends until the next session, each regular session as it sees fit.</a:t>
            </a:r>
          </a:p>
          <a:p>
            <a:pPr marL="231775" indent="-231775" algn="l">
              <a:lnSpc>
                <a:spcPct val="110000"/>
              </a:lnSpc>
              <a:spcBef>
                <a:spcPct val="50000"/>
              </a:spcBef>
            </a:pPr>
            <a:r>
              <a:rPr kumimoji="0" lang="en-US" altLang="en-US" sz="2400"/>
              <a:t>If necessary, the President has the power to </a:t>
            </a:r>
            <a:r>
              <a:rPr kumimoji="0" lang="en-US" altLang="en-US" sz="2400" b="1">
                <a:solidFill>
                  <a:schemeClr val="tx2"/>
                </a:solidFill>
              </a:rPr>
              <a:t>prorogue</a:t>
            </a:r>
            <a:r>
              <a:rPr kumimoji="0" lang="en-US" altLang="en-US" sz="2400"/>
              <a:t>, or adjourn, a session, but only when the two houses cannot agree on a date for adjournment.</a:t>
            </a:r>
          </a:p>
          <a:p>
            <a:pPr marL="231775" indent="-231775" algn="l">
              <a:lnSpc>
                <a:spcPct val="110000"/>
              </a:lnSpc>
              <a:spcBef>
                <a:spcPct val="50000"/>
              </a:spcBef>
            </a:pPr>
            <a:r>
              <a:rPr kumimoji="0" lang="en-US" altLang="en-US" sz="2400"/>
              <a:t>Only the President may call Congress into a </a:t>
            </a:r>
            <a:r>
              <a:rPr kumimoji="0" lang="en-US" altLang="en-US" sz="2400" b="1">
                <a:solidFill>
                  <a:schemeClr val="tx2"/>
                </a:solidFill>
              </a:rPr>
              <a:t>special session</a:t>
            </a:r>
            <a:r>
              <a:rPr kumimoji="0" lang="en-US" altLang="en-US" sz="2400"/>
              <a:t>—a meeting to deal with some emergency situation.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1" grpId="0" autoUpdateAnimBg="0"/>
      <p:bldP spid="391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altLang="en-US"/>
              <a:t>Comparative Government: Legislative Bodies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1</a:t>
            </a:r>
          </a:p>
        </p:txBody>
      </p:sp>
      <p:sp>
        <p:nvSpPr>
          <p:cNvPr id="430086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7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8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9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90" name="AutoShape 1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91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92" name="AutoShape 1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93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pic>
        <p:nvPicPr>
          <p:cNvPr id="430095" name="Picture 15" descr="MAG01se1001a5037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575" y="1131888"/>
            <a:ext cx="8575675" cy="4619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Section 1 Review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1.  </a:t>
            </a:r>
            <a:r>
              <a:rPr lang="en-US" altLang="en-US" sz="1900" b="1">
                <a:solidFill>
                  <a:schemeClr val="tx1"/>
                </a:solidFill>
              </a:rPr>
              <a:t>The practical reason behind establishing a bicameral legislature was</a:t>
            </a:r>
            <a:endParaRPr lang="en-US" altLang="en-US" b="1">
              <a:solidFill>
                <a:schemeClr val="tx1"/>
              </a:solidFill>
            </a:endParaRPr>
          </a:p>
          <a:p>
            <a:pPr marL="735013" lvl="1" indent="-227013"/>
            <a:r>
              <a:rPr lang="en-US" altLang="en-US" sz="1600" b="1">
                <a:solidFill>
                  <a:schemeClr val="tx1"/>
                </a:solidFill>
              </a:rPr>
              <a:t>(a) the necessity to find compromise between the New Jersey and Virginia plans.</a:t>
            </a:r>
          </a:p>
          <a:p>
            <a:pPr marL="735013" lvl="1" indent="-227013"/>
            <a:r>
              <a:rPr lang="en-US" altLang="en-US" sz="1600" b="1">
                <a:solidFill>
                  <a:schemeClr val="tx1"/>
                </a:solidFill>
              </a:rPr>
              <a:t>(b) the need to mimic existing British institutions.</a:t>
            </a:r>
          </a:p>
          <a:p>
            <a:pPr marL="735013" lvl="1" indent="-227013"/>
            <a:r>
              <a:rPr lang="en-US" altLang="en-US" sz="1600" b="1">
                <a:solidFill>
                  <a:schemeClr val="tx1"/>
                </a:solidFill>
              </a:rPr>
              <a:t>(c) a desire to break from all tradition.</a:t>
            </a:r>
          </a:p>
          <a:p>
            <a:pPr marL="735013" lvl="1" indent="-227013"/>
            <a:r>
              <a:rPr lang="en-US" altLang="en-US" sz="1600" b="1">
                <a:solidFill>
                  <a:schemeClr val="tx1"/>
                </a:solidFill>
              </a:rPr>
              <a:t>(d) requirements set by the British monarchy.</a:t>
            </a:r>
          </a:p>
          <a:p>
            <a:pPr marL="735013" lvl="1" indent="-227013"/>
            <a:endParaRPr lang="en-US" altLang="en-US" sz="1600" b="1"/>
          </a:p>
          <a:p>
            <a:pPr>
              <a:buFontTx/>
              <a:buNone/>
            </a:pPr>
            <a:r>
              <a:rPr lang="en-US" altLang="en-US" b="1"/>
              <a:t>2.  </a:t>
            </a:r>
            <a:r>
              <a:rPr lang="en-US" altLang="en-US" sz="1900" b="1"/>
              <a:t>Special sessions of Congress</a:t>
            </a:r>
            <a:r>
              <a:rPr lang="en-US" altLang="en-US" b="1"/>
              <a:t> </a:t>
            </a:r>
          </a:p>
          <a:p>
            <a:pPr marL="735013" lvl="1" indent="-227013"/>
            <a:r>
              <a:rPr lang="en-US" altLang="en-US" sz="1600" b="1"/>
              <a:t>(a) are called by the President to deal with some emergency situation.</a:t>
            </a:r>
          </a:p>
          <a:p>
            <a:pPr marL="735013" lvl="1" indent="-227013"/>
            <a:r>
              <a:rPr lang="en-US" altLang="en-US" sz="1600" b="1"/>
              <a:t>(b) are called whenever a senator filibusters.</a:t>
            </a:r>
          </a:p>
          <a:p>
            <a:pPr marL="735013" lvl="1" indent="-227013"/>
            <a:r>
              <a:rPr lang="en-US" altLang="en-US" sz="1600" b="1"/>
              <a:t>(c) are never called.</a:t>
            </a:r>
          </a:p>
          <a:p>
            <a:pPr marL="735013" lvl="1" indent="-227013"/>
            <a:r>
              <a:rPr lang="en-US" altLang="en-US" sz="1600" b="1"/>
              <a:t>(d) are used to handle the everyday business of Congress.</a:t>
            </a:r>
            <a:r>
              <a:rPr lang="en-US" altLang="en-US" b="1"/>
              <a:t> </a:t>
            </a:r>
          </a:p>
        </p:txBody>
      </p:sp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1</a:t>
            </a:r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600"/>
              <a:t>Want to connect to the Magruder’s link for this section? </a:t>
            </a:r>
            <a:r>
              <a:rPr lang="en-US" altLang="en-US" sz="1600">
                <a:hlinkClick r:id="rId2"/>
              </a:rPr>
              <a:t>Click Here!</a:t>
            </a:r>
            <a:endParaRPr lang="en-US" altLang="en-US" sz="1600"/>
          </a:p>
        </p:txBody>
      </p:sp>
      <p:sp>
        <p:nvSpPr>
          <p:cNvPr id="406539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0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1" name="AutoShape 13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2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43" name="AutoShape 15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4" name="Text Box 1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45" name="AutoShape 17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Text Box 1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autoUpdateAnimBg="0"/>
      <p:bldP spid="406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3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i="1">
                <a:solidFill>
                  <a:srgbClr val="996600"/>
                </a:solidFill>
                <a:effectLst/>
              </a:rPr>
              <a:t>S E C T I O N  2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The House of Representatives</a:t>
            </a:r>
          </a:p>
        </p:txBody>
      </p:sp>
      <p:sp>
        <p:nvSpPr>
          <p:cNvPr id="2908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82575" y="996950"/>
            <a:ext cx="8610600" cy="4267200"/>
          </a:xfrm>
        </p:spPr>
        <p:txBody>
          <a:bodyPr/>
          <a:lstStyle/>
          <a:p>
            <a:r>
              <a:rPr lang="en-US" altLang="en-US" sz="3200"/>
              <a:t>What are the size and terms of the House of Representatives?</a:t>
            </a:r>
          </a:p>
          <a:p>
            <a:r>
              <a:rPr lang="en-US" altLang="en-US" sz="3200"/>
              <a:t>How are House seats reapportioned among the States after each census?</a:t>
            </a:r>
          </a:p>
          <a:p>
            <a:r>
              <a:rPr lang="en-US" altLang="en-US" sz="3200"/>
              <a:t>How can we describe a typical congressional election and congressional district?</a:t>
            </a:r>
          </a:p>
          <a:p>
            <a:r>
              <a:rPr lang="en-US" altLang="en-US" sz="3200"/>
              <a:t>What are the formal and informal qualifications for serving in the House?</a:t>
            </a:r>
          </a:p>
        </p:txBody>
      </p:sp>
      <p:sp>
        <p:nvSpPr>
          <p:cNvPr id="290841" name="Rectangle 25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buFontTx/>
              <a:buNone/>
            </a:pPr>
            <a:r>
              <a:rPr kumimoji="0"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  <a:endParaRPr kumimoji="0"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0847" name="AutoShape 3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8" name="AutoShape 3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57" name="AutoShape 41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58" name="Text Box 4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 alt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0859" name="AutoShape 43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60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90861" name="AutoShape 4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62" name="Text Box 4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3" grpId="0" build="p" bldLvl="2" autoUpdateAnimBg="0"/>
    </p:bldLst>
  </p:timing>
</p:sld>
</file>

<file path=ppt/theme/theme1.xml><?xml version="1.0" encoding="utf-8"?>
<a:theme xmlns:a="http://schemas.openxmlformats.org/drawingml/2006/main" name="PHTemplate.PPT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PenyackJ HD:Desktop Folder:Econ©'01 Power Point LN:PHTemplate.PPT</Template>
  <TotalTime>2332</TotalTime>
  <Words>1920</Words>
  <Application>Microsoft Office PowerPoint</Application>
  <PresentationFormat>On-screen Show (4:3)</PresentationFormat>
  <Paragraphs>259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Wingdings</vt:lpstr>
      <vt:lpstr>Times New Roman</vt:lpstr>
      <vt:lpstr>PHTemplate.PPT</vt:lpstr>
      <vt:lpstr>Picture</vt:lpstr>
      <vt:lpstr>Document</vt:lpstr>
      <vt:lpstr>Magruder’s American Government</vt:lpstr>
      <vt:lpstr>C H A P T E R  10  Congress</vt:lpstr>
      <vt:lpstr>S E C T I O N  1 The National Legislature</vt:lpstr>
      <vt:lpstr>Two Houses of Congress</vt:lpstr>
      <vt:lpstr>Terms</vt:lpstr>
      <vt:lpstr>Sessions of Congress</vt:lpstr>
      <vt:lpstr>Comparative Government: Legislative Bodies</vt:lpstr>
      <vt:lpstr>Section 1 Review</vt:lpstr>
      <vt:lpstr>S E C T I O N  2 The House of Representatives</vt:lpstr>
      <vt:lpstr>Size and Terms</vt:lpstr>
      <vt:lpstr>Reapportionment</vt:lpstr>
      <vt:lpstr>Current Apportionment</vt:lpstr>
      <vt:lpstr>Congressional Elections</vt:lpstr>
      <vt:lpstr>Districts and Gerrymandering</vt:lpstr>
      <vt:lpstr>53rd Congressional District – Susan Davis</vt:lpstr>
      <vt:lpstr>51st  Congressional District – Juan Vargas</vt:lpstr>
      <vt:lpstr>Qualifications for House Members</vt:lpstr>
      <vt:lpstr>Section 2 Review</vt:lpstr>
      <vt:lpstr>S E C T I O N  3 The Senate</vt:lpstr>
      <vt:lpstr>California U.S. Senators - Democrats</vt:lpstr>
      <vt:lpstr>Size, Election, and Terms</vt:lpstr>
      <vt:lpstr>Qualifications for Senators</vt:lpstr>
      <vt:lpstr>Section 3 Review</vt:lpstr>
      <vt:lpstr>S E C T I O N  4 The Members of 114th Congress</vt:lpstr>
      <vt:lpstr>Profile of the 107th Congress</vt:lpstr>
      <vt:lpstr>Representatives of the People</vt:lpstr>
      <vt:lpstr>Committee Membership and Public Servants</vt:lpstr>
      <vt:lpstr>Compensation</vt:lpstr>
      <vt:lpstr>Membership Privileges</vt:lpstr>
      <vt:lpstr>Section 4 Review</vt:lpstr>
    </vt:vector>
  </TitlesOfParts>
  <Company>Pearson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Economics: Principles in Action</dc:title>
  <dc:subject>World History Lecture Notes</dc:subject>
  <dc:creator>Prentice Hall</dc:creator>
  <cp:lastModifiedBy>FRS</cp:lastModifiedBy>
  <cp:revision>208</cp:revision>
  <cp:lastPrinted>2000-02-11T15:28:41Z</cp:lastPrinted>
  <dcterms:created xsi:type="dcterms:W3CDTF">1999-11-01T20:30:29Z</dcterms:created>
  <dcterms:modified xsi:type="dcterms:W3CDTF">2015-11-09T14:34:47Z</dcterms:modified>
</cp:coreProperties>
</file>