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howGuides="1">
      <p:cViewPr varScale="1">
        <p:scale>
          <a:sx n="79" d="100"/>
          <a:sy n="79" d="100"/>
        </p:scale>
        <p:origin x="773" y="72"/>
      </p:cViewPr>
      <p:guideLst>
        <p:guide orient="horz" pos="2160"/>
        <p:guide pos="3840"/>
      </p:guideLst>
    </p:cSldViewPr>
  </p:slideViewPr>
  <p:notesTextViewPr>
    <p:cViewPr>
      <p:scale>
        <a:sx n="1" d="1"/>
        <a:sy n="1" d="1"/>
      </p:scale>
      <p:origin x="0" y="0"/>
    </p:cViewPr>
  </p:notesTextViewPr>
  <p:sorterViewPr>
    <p:cViewPr>
      <p:scale>
        <a:sx n="100" d="100"/>
        <a:sy n="100" d="100"/>
      </p:scale>
      <p:origin x="0" y="-3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FD70-C4DD-7222-09C2-482506153D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F92F32-26AF-3780-3D6B-CDE75D026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093387-42A7-7F49-8D70-62CEDA66A546}"/>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5" name="Footer Placeholder 4">
            <a:extLst>
              <a:ext uri="{FF2B5EF4-FFF2-40B4-BE49-F238E27FC236}">
                <a16:creationId xmlns:a16="http://schemas.microsoft.com/office/drawing/2014/main" id="{365B3A7E-A99B-1F1F-9483-3B0B7D5DD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36F7E-AB95-D0B6-9368-02A2C1C3D6AA}"/>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321815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6DE0-42CC-8181-2F0E-ED780FBF2C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DEC2AA-4115-B68F-F120-9F4F2985D0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03851-9AD8-F4D8-8394-E6EEF0CB4969}"/>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5" name="Footer Placeholder 4">
            <a:extLst>
              <a:ext uri="{FF2B5EF4-FFF2-40B4-BE49-F238E27FC236}">
                <a16:creationId xmlns:a16="http://schemas.microsoft.com/office/drawing/2014/main" id="{04083F4F-5692-B100-D9F6-454F4B70B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71032-567A-BC7E-8D97-E40A41A39A75}"/>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284803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279B67-0D42-DFEA-A428-78D28AF4FE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383DA-B58D-CE24-8AB5-108686CA3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8C776-7095-02AE-057C-D718D3C598F9}"/>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5" name="Footer Placeholder 4">
            <a:extLst>
              <a:ext uri="{FF2B5EF4-FFF2-40B4-BE49-F238E27FC236}">
                <a16:creationId xmlns:a16="http://schemas.microsoft.com/office/drawing/2014/main" id="{4E3805B8-0642-D111-3849-FB66A4D82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0315E-78AE-FFFC-86B0-A85C845631D4}"/>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47816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0418-6DED-EC85-923B-CB42883B6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06678-A378-F1FD-085F-0ABFFA31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FAD68-E772-8695-25A6-7C6099E184A5}"/>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5" name="Footer Placeholder 4">
            <a:extLst>
              <a:ext uri="{FF2B5EF4-FFF2-40B4-BE49-F238E27FC236}">
                <a16:creationId xmlns:a16="http://schemas.microsoft.com/office/drawing/2014/main" id="{BBCFE075-1D68-D6AA-E450-5382EB631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48146-E090-CD0C-D39B-A9DA1EE8222A}"/>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257304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CACA-F224-6EF0-A0D5-831D5544F6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C6B94C-5FCF-860C-C711-48444C600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4F59F-D74F-257F-A467-9C53548ECB84}"/>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5" name="Footer Placeholder 4">
            <a:extLst>
              <a:ext uri="{FF2B5EF4-FFF2-40B4-BE49-F238E27FC236}">
                <a16:creationId xmlns:a16="http://schemas.microsoft.com/office/drawing/2014/main" id="{8D0A647F-8BFC-A4C3-9A12-466D432FD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DC439-3BA4-CF52-6DB5-FF86847B45F6}"/>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192102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7DA1-8966-D6B3-4C5D-B03689E2C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FF362-538C-9B03-4E52-D20F5C8A08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CBA4B1-3E4C-E8B7-0BD9-021F7A6EAC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603E3A-4A49-CB1F-179A-9D51596325A9}"/>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6" name="Footer Placeholder 5">
            <a:extLst>
              <a:ext uri="{FF2B5EF4-FFF2-40B4-BE49-F238E27FC236}">
                <a16:creationId xmlns:a16="http://schemas.microsoft.com/office/drawing/2014/main" id="{CA46DC87-FF3E-DF48-8E4E-379A0B19E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18F71-CA38-B8D1-ECE4-A8502496DCD2}"/>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23030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4210-F12A-A0F3-4675-1BBDFF975D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766FB5-41A2-A26A-84BE-625F71A85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7FEFFD-80E9-E8A9-5BBC-456CB9039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EA45A9-7AB1-1593-13B4-2420E6AE8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1DB0AC-6945-1CD3-D7DC-DA2495133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6081A6-5D4B-6745-7F86-E4A7EB48CB37}"/>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8" name="Footer Placeholder 7">
            <a:extLst>
              <a:ext uri="{FF2B5EF4-FFF2-40B4-BE49-F238E27FC236}">
                <a16:creationId xmlns:a16="http://schemas.microsoft.com/office/drawing/2014/main" id="{3CE86E40-9D05-AFD7-0991-EE456F770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C7A4A-5BAA-82F4-344C-AE6F8B442B59}"/>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274234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CCBD-3E6A-E340-FA29-6CE7491B5A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11909C-331D-6BEB-69AD-322E463BCB30}"/>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4" name="Footer Placeholder 3">
            <a:extLst>
              <a:ext uri="{FF2B5EF4-FFF2-40B4-BE49-F238E27FC236}">
                <a16:creationId xmlns:a16="http://schemas.microsoft.com/office/drawing/2014/main" id="{7341F990-80E3-4A96-E3D9-56A9FE5CB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D611E-2B78-C8DC-EF7B-53C537B1FA9D}"/>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244328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C40F9-E41C-07B9-332F-F23C7CE70F18}"/>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3" name="Footer Placeholder 2">
            <a:extLst>
              <a:ext uri="{FF2B5EF4-FFF2-40B4-BE49-F238E27FC236}">
                <a16:creationId xmlns:a16="http://schemas.microsoft.com/office/drawing/2014/main" id="{C07BF0AA-CF94-EC43-D215-C515EC637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56534-E4B8-1971-1855-77AAF98AA6B6}"/>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89371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D86E-3D46-4D21-F677-8B234C037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CF26A-5132-4ADD-470B-33B5D1CAA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F07ADC-BA49-E0AD-4AA9-629320A86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C5610-2236-C331-B33A-DDFA5C1491E9}"/>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6" name="Footer Placeholder 5">
            <a:extLst>
              <a:ext uri="{FF2B5EF4-FFF2-40B4-BE49-F238E27FC236}">
                <a16:creationId xmlns:a16="http://schemas.microsoft.com/office/drawing/2014/main" id="{92BA0180-EA41-BCB0-19A1-BB8744B91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F8F00-7049-081B-287E-494776956902}"/>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67947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5A55-755F-07D6-622D-B4E5E9AB0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1BFB27-9E07-D474-C454-FD33CE370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3AF426-5972-5951-3500-AAFAEAEB8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F9D5B-D696-7E57-DC5E-7E5BBE223E93}"/>
              </a:ext>
            </a:extLst>
          </p:cNvPr>
          <p:cNvSpPr>
            <a:spLocks noGrp="1"/>
          </p:cNvSpPr>
          <p:nvPr>
            <p:ph type="dt" sz="half" idx="10"/>
          </p:nvPr>
        </p:nvSpPr>
        <p:spPr/>
        <p:txBody>
          <a:bodyPr/>
          <a:lstStyle/>
          <a:p>
            <a:fld id="{960FB7C0-B84B-4BCF-9023-EE98EE8063D0}" type="datetimeFigureOut">
              <a:rPr lang="en-US" smtClean="0"/>
              <a:t>2/11/2023</a:t>
            </a:fld>
            <a:endParaRPr lang="en-US"/>
          </a:p>
        </p:txBody>
      </p:sp>
      <p:sp>
        <p:nvSpPr>
          <p:cNvPr id="6" name="Footer Placeholder 5">
            <a:extLst>
              <a:ext uri="{FF2B5EF4-FFF2-40B4-BE49-F238E27FC236}">
                <a16:creationId xmlns:a16="http://schemas.microsoft.com/office/drawing/2014/main" id="{4959C379-4C76-0EFA-E32E-0AFCDE6B5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E7D63-D130-917A-9EB5-3AFE8C9738B2}"/>
              </a:ext>
            </a:extLst>
          </p:cNvPr>
          <p:cNvSpPr>
            <a:spLocks noGrp="1"/>
          </p:cNvSpPr>
          <p:nvPr>
            <p:ph type="sldNum" sz="quarter" idx="12"/>
          </p:nvPr>
        </p:nvSpPr>
        <p:spPr/>
        <p:txBody>
          <a:bodyPr/>
          <a:lstStyle/>
          <a:p>
            <a:fld id="{5B727A8D-4895-4060-B514-3B8776A20EA8}" type="slidenum">
              <a:rPr lang="en-US" smtClean="0"/>
              <a:t>‹#›</a:t>
            </a:fld>
            <a:endParaRPr lang="en-US"/>
          </a:p>
        </p:txBody>
      </p:sp>
    </p:spTree>
    <p:extLst>
      <p:ext uri="{BB962C8B-B14F-4D97-AF65-F5344CB8AC3E}">
        <p14:creationId xmlns:p14="http://schemas.microsoft.com/office/powerpoint/2010/main" val="34027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C641F-157A-E591-5DB9-5508E9AD4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238D37-6CC8-D281-02C9-5E8C71D74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3D89F-CE0B-4531-FC8C-4787F16A7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FB7C0-B84B-4BCF-9023-EE98EE8063D0}" type="datetimeFigureOut">
              <a:rPr lang="en-US" smtClean="0"/>
              <a:t>2/11/2023</a:t>
            </a:fld>
            <a:endParaRPr lang="en-US"/>
          </a:p>
        </p:txBody>
      </p:sp>
      <p:sp>
        <p:nvSpPr>
          <p:cNvPr id="5" name="Footer Placeholder 4">
            <a:extLst>
              <a:ext uri="{FF2B5EF4-FFF2-40B4-BE49-F238E27FC236}">
                <a16:creationId xmlns:a16="http://schemas.microsoft.com/office/drawing/2014/main" id="{29024572-03A4-E52F-4029-5873A1000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F4C0E8-325A-4685-E1A9-DA35D5194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27A8D-4895-4060-B514-3B8776A20EA8}" type="slidenum">
              <a:rPr lang="en-US" smtClean="0"/>
              <a:t>‹#›</a:t>
            </a:fld>
            <a:endParaRPr lang="en-US"/>
          </a:p>
        </p:txBody>
      </p:sp>
    </p:spTree>
    <p:extLst>
      <p:ext uri="{BB962C8B-B14F-4D97-AF65-F5344CB8AC3E}">
        <p14:creationId xmlns:p14="http://schemas.microsoft.com/office/powerpoint/2010/main" val="408700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8C1C0E-5162-B956-7D3B-D7AB9BBC93D3}"/>
              </a:ext>
            </a:extLst>
          </p:cNvPr>
          <p:cNvSpPr txBox="1"/>
          <p:nvPr/>
        </p:nvSpPr>
        <p:spPr>
          <a:xfrm>
            <a:off x="1066800" y="2367171"/>
            <a:ext cx="10058400" cy="21236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6600" b="1" dirty="0"/>
              <a:t>UNIT 4</a:t>
            </a:r>
          </a:p>
          <a:p>
            <a:pPr algn="ctr"/>
            <a:r>
              <a:rPr lang="en-US" sz="6600" b="1" dirty="0"/>
              <a:t>ETHERNET PRINCIPLES</a:t>
            </a:r>
          </a:p>
        </p:txBody>
      </p:sp>
    </p:spTree>
    <p:extLst>
      <p:ext uri="{BB962C8B-B14F-4D97-AF65-F5344CB8AC3E}">
        <p14:creationId xmlns:p14="http://schemas.microsoft.com/office/powerpoint/2010/main" val="351137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82B4CD-D23E-EEFF-459C-07B950B53436}"/>
              </a:ext>
            </a:extLst>
          </p:cNvPr>
          <p:cNvPicPr>
            <a:picLocks noChangeAspect="1"/>
          </p:cNvPicPr>
          <p:nvPr/>
        </p:nvPicPr>
        <p:blipFill>
          <a:blip r:embed="rId2"/>
          <a:stretch>
            <a:fillRect/>
          </a:stretch>
        </p:blipFill>
        <p:spPr>
          <a:xfrm>
            <a:off x="1433512" y="2260870"/>
            <a:ext cx="9324975" cy="4495800"/>
          </a:xfrm>
          <a:prstGeom prst="rect">
            <a:avLst/>
          </a:prstGeom>
        </p:spPr>
      </p:pic>
      <p:pic>
        <p:nvPicPr>
          <p:cNvPr id="5" name="Picture 4">
            <a:extLst>
              <a:ext uri="{FF2B5EF4-FFF2-40B4-BE49-F238E27FC236}">
                <a16:creationId xmlns:a16="http://schemas.microsoft.com/office/drawing/2014/main" id="{B7370C29-816F-D9CA-477F-5B2A5E433439}"/>
              </a:ext>
            </a:extLst>
          </p:cNvPr>
          <p:cNvPicPr>
            <a:picLocks noChangeAspect="1"/>
          </p:cNvPicPr>
          <p:nvPr/>
        </p:nvPicPr>
        <p:blipFill>
          <a:blip r:embed="rId3"/>
          <a:stretch>
            <a:fillRect/>
          </a:stretch>
        </p:blipFill>
        <p:spPr>
          <a:xfrm>
            <a:off x="570182" y="359214"/>
            <a:ext cx="11086707" cy="1216667"/>
          </a:xfrm>
          <a:prstGeom prst="rect">
            <a:avLst/>
          </a:prstGeom>
        </p:spPr>
      </p:pic>
    </p:spTree>
    <p:extLst>
      <p:ext uri="{BB962C8B-B14F-4D97-AF65-F5344CB8AC3E}">
        <p14:creationId xmlns:p14="http://schemas.microsoft.com/office/powerpoint/2010/main" val="320382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B3633C-BA82-E674-16E7-30714B757620}"/>
              </a:ext>
            </a:extLst>
          </p:cNvPr>
          <p:cNvPicPr>
            <a:picLocks noChangeAspect="1"/>
          </p:cNvPicPr>
          <p:nvPr/>
        </p:nvPicPr>
        <p:blipFill>
          <a:blip r:embed="rId2"/>
          <a:stretch>
            <a:fillRect/>
          </a:stretch>
        </p:blipFill>
        <p:spPr>
          <a:xfrm>
            <a:off x="7709964" y="613009"/>
            <a:ext cx="3476625" cy="5305425"/>
          </a:xfrm>
          <a:prstGeom prst="rect">
            <a:avLst/>
          </a:prstGeom>
        </p:spPr>
      </p:pic>
      <p:sp>
        <p:nvSpPr>
          <p:cNvPr id="5" name="TextBox 4">
            <a:extLst>
              <a:ext uri="{FF2B5EF4-FFF2-40B4-BE49-F238E27FC236}">
                <a16:creationId xmlns:a16="http://schemas.microsoft.com/office/drawing/2014/main" id="{6A0E5E0C-7957-07BC-C117-C4D602AFC196}"/>
              </a:ext>
            </a:extLst>
          </p:cNvPr>
          <p:cNvSpPr txBox="1"/>
          <p:nvPr/>
        </p:nvSpPr>
        <p:spPr>
          <a:xfrm>
            <a:off x="479087" y="1447987"/>
            <a:ext cx="6094378" cy="4154984"/>
          </a:xfrm>
          <a:prstGeom prst="rect">
            <a:avLst/>
          </a:prstGeom>
          <a:noFill/>
        </p:spPr>
        <p:txBody>
          <a:bodyPr wrap="square">
            <a:spAutoFit/>
          </a:bodyPr>
          <a:lstStyle/>
          <a:p>
            <a:pPr>
              <a:buFont typeface="Arial" panose="020B0604020202020204" pitchFamily="34" charset="0"/>
              <a:buChar char="•"/>
            </a:pPr>
            <a:r>
              <a:rPr lang="en-US" sz="2400" b="1" dirty="0"/>
              <a:t>Category 3 was originally used for voice communication over voice lines, but later used for data transmission.</a:t>
            </a:r>
          </a:p>
          <a:p>
            <a:pPr>
              <a:buFont typeface="Arial" panose="020B0604020202020204" pitchFamily="34" charset="0"/>
              <a:buChar char="•"/>
            </a:pPr>
            <a:r>
              <a:rPr lang="en-US" sz="2400" b="1" dirty="0"/>
              <a:t>Category 5 and 5e is used for data transmission. Category 5 supports 100Mbps and Category 5e supports 1000 Mbps</a:t>
            </a:r>
          </a:p>
          <a:p>
            <a:pPr>
              <a:buFont typeface="Arial" panose="020B0604020202020204" pitchFamily="34" charset="0"/>
              <a:buChar char="•"/>
            </a:pPr>
            <a:r>
              <a:rPr lang="en-US" sz="2400" b="1" dirty="0"/>
              <a:t>Category 6 has an added separator between each wire pair to support higher speeds. Category 6 supports up to 10 Gbps.</a:t>
            </a:r>
          </a:p>
          <a:p>
            <a:pPr>
              <a:buFont typeface="Arial" panose="020B0604020202020204" pitchFamily="34" charset="0"/>
              <a:buChar char="•"/>
            </a:pPr>
            <a:r>
              <a:rPr lang="en-US" sz="2400" b="1" dirty="0"/>
              <a:t>Category 7 also supports 10 Gbps.</a:t>
            </a:r>
          </a:p>
          <a:p>
            <a:pPr>
              <a:buFont typeface="Arial" panose="020B0604020202020204" pitchFamily="34" charset="0"/>
              <a:buChar char="•"/>
            </a:pPr>
            <a:r>
              <a:rPr lang="en-US" sz="2400" b="1" dirty="0"/>
              <a:t>Category 8 supports 40 Gbps.</a:t>
            </a:r>
          </a:p>
        </p:txBody>
      </p:sp>
      <p:sp>
        <p:nvSpPr>
          <p:cNvPr id="6" name="Rectangle: Rounded Corners 5">
            <a:extLst>
              <a:ext uri="{FF2B5EF4-FFF2-40B4-BE49-F238E27FC236}">
                <a16:creationId xmlns:a16="http://schemas.microsoft.com/office/drawing/2014/main" id="{F2A8ADDC-05FB-B855-154D-50728B24A926}"/>
              </a:ext>
            </a:extLst>
          </p:cNvPr>
          <p:cNvSpPr/>
          <p:nvPr/>
        </p:nvSpPr>
        <p:spPr>
          <a:xfrm>
            <a:off x="651753" y="243191"/>
            <a:ext cx="3949430" cy="671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CABLE CATAGORIES</a:t>
            </a:r>
          </a:p>
        </p:txBody>
      </p:sp>
    </p:spTree>
    <p:extLst>
      <p:ext uri="{BB962C8B-B14F-4D97-AF65-F5344CB8AC3E}">
        <p14:creationId xmlns:p14="http://schemas.microsoft.com/office/powerpoint/2010/main" val="29303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368774-7F65-E5A6-400B-2DC449184630}"/>
              </a:ext>
            </a:extLst>
          </p:cNvPr>
          <p:cNvPicPr>
            <a:picLocks noChangeAspect="1"/>
          </p:cNvPicPr>
          <p:nvPr/>
        </p:nvPicPr>
        <p:blipFill>
          <a:blip r:embed="rId2"/>
          <a:stretch>
            <a:fillRect/>
          </a:stretch>
        </p:blipFill>
        <p:spPr>
          <a:xfrm>
            <a:off x="610511" y="517998"/>
            <a:ext cx="7858125" cy="3429000"/>
          </a:xfrm>
          <a:prstGeom prst="rect">
            <a:avLst/>
          </a:prstGeom>
        </p:spPr>
      </p:pic>
      <p:pic>
        <p:nvPicPr>
          <p:cNvPr id="5" name="Picture 4">
            <a:extLst>
              <a:ext uri="{FF2B5EF4-FFF2-40B4-BE49-F238E27FC236}">
                <a16:creationId xmlns:a16="http://schemas.microsoft.com/office/drawing/2014/main" id="{E68F37A0-35B6-2F5F-C6DD-9487824F7436}"/>
              </a:ext>
            </a:extLst>
          </p:cNvPr>
          <p:cNvPicPr>
            <a:picLocks noChangeAspect="1"/>
          </p:cNvPicPr>
          <p:nvPr/>
        </p:nvPicPr>
        <p:blipFill>
          <a:blip r:embed="rId3"/>
          <a:stretch>
            <a:fillRect/>
          </a:stretch>
        </p:blipFill>
        <p:spPr>
          <a:xfrm>
            <a:off x="740821" y="3678676"/>
            <a:ext cx="10231978" cy="2661326"/>
          </a:xfrm>
          <a:prstGeom prst="rect">
            <a:avLst/>
          </a:prstGeom>
        </p:spPr>
      </p:pic>
    </p:spTree>
    <p:extLst>
      <p:ext uri="{BB962C8B-B14F-4D97-AF65-F5344CB8AC3E}">
        <p14:creationId xmlns:p14="http://schemas.microsoft.com/office/powerpoint/2010/main" val="412101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9C2BF0-41CE-5D5A-CA7F-347FE5D3CD18}"/>
              </a:ext>
            </a:extLst>
          </p:cNvPr>
          <p:cNvPicPr>
            <a:picLocks noChangeAspect="1"/>
          </p:cNvPicPr>
          <p:nvPr/>
        </p:nvPicPr>
        <p:blipFill>
          <a:blip r:embed="rId2"/>
          <a:stretch>
            <a:fillRect/>
          </a:stretch>
        </p:blipFill>
        <p:spPr>
          <a:xfrm>
            <a:off x="783988" y="929194"/>
            <a:ext cx="10957297" cy="5505450"/>
          </a:xfrm>
          <a:prstGeom prst="rect">
            <a:avLst/>
          </a:prstGeom>
        </p:spPr>
      </p:pic>
      <p:sp>
        <p:nvSpPr>
          <p:cNvPr id="4" name="Rectangle 3">
            <a:extLst>
              <a:ext uri="{FF2B5EF4-FFF2-40B4-BE49-F238E27FC236}">
                <a16:creationId xmlns:a16="http://schemas.microsoft.com/office/drawing/2014/main" id="{9C4DA657-8E6D-52DA-20D5-6A7A1AA8B3BA}"/>
              </a:ext>
            </a:extLst>
          </p:cNvPr>
          <p:cNvSpPr/>
          <p:nvPr/>
        </p:nvSpPr>
        <p:spPr>
          <a:xfrm>
            <a:off x="6096000" y="330740"/>
            <a:ext cx="1647217" cy="933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4B8DA4D-2D0D-01D2-6CE0-4A438F406822}"/>
              </a:ext>
            </a:extLst>
          </p:cNvPr>
          <p:cNvSpPr/>
          <p:nvPr/>
        </p:nvSpPr>
        <p:spPr>
          <a:xfrm>
            <a:off x="9964366" y="306623"/>
            <a:ext cx="1647217" cy="933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8EFE27E6-4FC8-178F-04CF-E239EE45C82A}"/>
              </a:ext>
            </a:extLst>
          </p:cNvPr>
          <p:cNvSpPr/>
          <p:nvPr/>
        </p:nvSpPr>
        <p:spPr>
          <a:xfrm>
            <a:off x="7928043" y="223736"/>
            <a:ext cx="1819072" cy="496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TX</a:t>
            </a:r>
            <a:endParaRPr lang="en-US" b="1" dirty="0"/>
          </a:p>
        </p:txBody>
      </p:sp>
      <p:sp>
        <p:nvSpPr>
          <p:cNvPr id="10" name="Arrow: Left 9">
            <a:extLst>
              <a:ext uri="{FF2B5EF4-FFF2-40B4-BE49-F238E27FC236}">
                <a16:creationId xmlns:a16="http://schemas.microsoft.com/office/drawing/2014/main" id="{01C143CE-51F0-2F7F-5ADC-6728E544B95C}"/>
              </a:ext>
            </a:extLst>
          </p:cNvPr>
          <p:cNvSpPr/>
          <p:nvPr/>
        </p:nvSpPr>
        <p:spPr>
          <a:xfrm>
            <a:off x="7960468" y="856034"/>
            <a:ext cx="1692613" cy="4961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RX</a:t>
            </a:r>
            <a:endParaRPr lang="en-US" b="1" dirty="0"/>
          </a:p>
        </p:txBody>
      </p:sp>
      <p:sp>
        <p:nvSpPr>
          <p:cNvPr id="11" name="Rectangle 10">
            <a:extLst>
              <a:ext uri="{FF2B5EF4-FFF2-40B4-BE49-F238E27FC236}">
                <a16:creationId xmlns:a16="http://schemas.microsoft.com/office/drawing/2014/main" id="{1B2F835A-6599-F03F-C6BA-D2000461753B}"/>
              </a:ext>
            </a:extLst>
          </p:cNvPr>
          <p:cNvSpPr/>
          <p:nvPr/>
        </p:nvSpPr>
        <p:spPr>
          <a:xfrm>
            <a:off x="397769" y="150576"/>
            <a:ext cx="5000727" cy="705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MAY NEED A CROSSOVER CABLE</a:t>
            </a:r>
          </a:p>
        </p:txBody>
      </p:sp>
    </p:spTree>
    <p:extLst>
      <p:ext uri="{BB962C8B-B14F-4D97-AF65-F5344CB8AC3E}">
        <p14:creationId xmlns:p14="http://schemas.microsoft.com/office/powerpoint/2010/main" val="187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2FDB85-68F8-2E0B-7704-3F0710F8FA18}"/>
              </a:ext>
            </a:extLst>
          </p:cNvPr>
          <p:cNvPicPr>
            <a:picLocks noChangeAspect="1"/>
          </p:cNvPicPr>
          <p:nvPr/>
        </p:nvPicPr>
        <p:blipFill>
          <a:blip r:embed="rId2"/>
          <a:stretch>
            <a:fillRect/>
          </a:stretch>
        </p:blipFill>
        <p:spPr>
          <a:xfrm>
            <a:off x="6868032" y="1466951"/>
            <a:ext cx="4448175" cy="3476625"/>
          </a:xfrm>
          <a:prstGeom prst="rect">
            <a:avLst/>
          </a:prstGeom>
        </p:spPr>
      </p:pic>
      <p:sp>
        <p:nvSpPr>
          <p:cNvPr id="4" name="TextBox 3">
            <a:extLst>
              <a:ext uri="{FF2B5EF4-FFF2-40B4-BE49-F238E27FC236}">
                <a16:creationId xmlns:a16="http://schemas.microsoft.com/office/drawing/2014/main" id="{64F0D93C-17A9-CC9D-2DE9-2ECE92F5016E}"/>
              </a:ext>
            </a:extLst>
          </p:cNvPr>
          <p:cNvSpPr txBox="1"/>
          <p:nvPr/>
        </p:nvSpPr>
        <p:spPr>
          <a:xfrm>
            <a:off x="622570" y="2120630"/>
            <a:ext cx="5087566" cy="2308324"/>
          </a:xfrm>
          <a:prstGeom prst="rect">
            <a:avLst/>
          </a:prstGeom>
          <a:noFill/>
        </p:spPr>
        <p:txBody>
          <a:bodyPr wrap="square" rtlCol="0">
            <a:spAutoFit/>
          </a:bodyPr>
          <a:lstStyle/>
          <a:p>
            <a:r>
              <a:rPr lang="en-US" sz="2400" b="1" dirty="0"/>
              <a:t>IN FIBER OPTIC CABLES YOU ALWAYS HAVE TWO WIRES.</a:t>
            </a:r>
          </a:p>
          <a:p>
            <a:r>
              <a:rPr lang="en-US" sz="2400" b="1" dirty="0"/>
              <a:t>ONE FOR DRANSMITTING</a:t>
            </a:r>
          </a:p>
          <a:p>
            <a:r>
              <a:rPr lang="en-US" sz="2400" b="1" dirty="0"/>
              <a:t>ONE FOR RECEIVING</a:t>
            </a:r>
          </a:p>
          <a:p>
            <a:endParaRPr lang="en-US" sz="2400" b="1" dirty="0"/>
          </a:p>
          <a:p>
            <a:r>
              <a:rPr lang="en-US" sz="2400" b="1" dirty="0"/>
              <a:t>TYPES OF PLUGS MAY VARY</a:t>
            </a:r>
          </a:p>
        </p:txBody>
      </p:sp>
    </p:spTree>
    <p:extLst>
      <p:ext uri="{BB962C8B-B14F-4D97-AF65-F5344CB8AC3E}">
        <p14:creationId xmlns:p14="http://schemas.microsoft.com/office/powerpoint/2010/main" val="386966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A6B5EF-B811-6518-3287-CBBAC93DE647}"/>
              </a:ext>
            </a:extLst>
          </p:cNvPr>
          <p:cNvPicPr>
            <a:picLocks noChangeAspect="1"/>
          </p:cNvPicPr>
          <p:nvPr/>
        </p:nvPicPr>
        <p:blipFill>
          <a:blip r:embed="rId2"/>
          <a:stretch>
            <a:fillRect/>
          </a:stretch>
        </p:blipFill>
        <p:spPr>
          <a:xfrm>
            <a:off x="1059301" y="2383276"/>
            <a:ext cx="9353550" cy="4139119"/>
          </a:xfrm>
          <a:prstGeom prst="rect">
            <a:avLst/>
          </a:prstGeom>
        </p:spPr>
      </p:pic>
      <p:sp>
        <p:nvSpPr>
          <p:cNvPr id="5" name="Rectangle 4">
            <a:extLst>
              <a:ext uri="{FF2B5EF4-FFF2-40B4-BE49-F238E27FC236}">
                <a16:creationId xmlns:a16="http://schemas.microsoft.com/office/drawing/2014/main" id="{2D4A568D-9097-C1EB-2198-FD500360D723}"/>
              </a:ext>
            </a:extLst>
          </p:cNvPr>
          <p:cNvSpPr/>
          <p:nvPr/>
        </p:nvSpPr>
        <p:spPr>
          <a:xfrm>
            <a:off x="7354111" y="5136204"/>
            <a:ext cx="4143983" cy="102140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MUST USE A LASER LIGHT TO TRANSMIT</a:t>
            </a:r>
          </a:p>
        </p:txBody>
      </p:sp>
      <p:sp>
        <p:nvSpPr>
          <p:cNvPr id="7" name="TextBox 6">
            <a:extLst>
              <a:ext uri="{FF2B5EF4-FFF2-40B4-BE49-F238E27FC236}">
                <a16:creationId xmlns:a16="http://schemas.microsoft.com/office/drawing/2014/main" id="{10D83F77-A00C-47CE-FE65-1729EF7A1E1E}"/>
              </a:ext>
            </a:extLst>
          </p:cNvPr>
          <p:cNvSpPr txBox="1"/>
          <p:nvPr/>
        </p:nvSpPr>
        <p:spPr>
          <a:xfrm>
            <a:off x="449905" y="265837"/>
            <a:ext cx="10804998" cy="1938992"/>
          </a:xfrm>
          <a:prstGeom prst="rect">
            <a:avLst/>
          </a:prstGeom>
          <a:noFill/>
        </p:spPr>
        <p:txBody>
          <a:bodyPr wrap="square">
            <a:spAutoFit/>
          </a:bodyPr>
          <a:lstStyle/>
          <a:p>
            <a:r>
              <a:rPr lang="en-US" sz="2400" b="1" dirty="0">
                <a:solidFill>
                  <a:srgbClr val="FF0000"/>
                </a:solidFill>
                <a:effectLst/>
              </a:rPr>
              <a:t>Single-Mode Fiber</a:t>
            </a:r>
          </a:p>
          <a:p>
            <a:r>
              <a:rPr lang="en-US" sz="2400" b="1" dirty="0">
                <a:effectLst/>
              </a:rPr>
              <a:t>SMF consists of a very small core and uses expensive laser technology to send a single ray of light, as shown in the figure. SMF is popular in long-distance situations spanning hundreds of kilometers, such as those required in long haul telephony and cable TV applications.</a:t>
            </a:r>
          </a:p>
        </p:txBody>
      </p:sp>
    </p:spTree>
    <p:extLst>
      <p:ext uri="{BB962C8B-B14F-4D97-AF65-F5344CB8AC3E}">
        <p14:creationId xmlns:p14="http://schemas.microsoft.com/office/powerpoint/2010/main" val="163864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3C272-A805-93A7-794B-8E1E1990509D}"/>
              </a:ext>
            </a:extLst>
          </p:cNvPr>
          <p:cNvPicPr>
            <a:picLocks noChangeAspect="1"/>
          </p:cNvPicPr>
          <p:nvPr/>
        </p:nvPicPr>
        <p:blipFill>
          <a:blip r:embed="rId2"/>
          <a:stretch>
            <a:fillRect/>
          </a:stretch>
        </p:blipFill>
        <p:spPr>
          <a:xfrm>
            <a:off x="742950" y="2577830"/>
            <a:ext cx="10706100" cy="4173266"/>
          </a:xfrm>
          <a:prstGeom prst="rect">
            <a:avLst/>
          </a:prstGeom>
        </p:spPr>
      </p:pic>
      <p:sp>
        <p:nvSpPr>
          <p:cNvPr id="5" name="TextBox 4">
            <a:extLst>
              <a:ext uri="{FF2B5EF4-FFF2-40B4-BE49-F238E27FC236}">
                <a16:creationId xmlns:a16="http://schemas.microsoft.com/office/drawing/2014/main" id="{01EEC5A5-9231-428D-1D66-0C975B4CFE20}"/>
              </a:ext>
            </a:extLst>
          </p:cNvPr>
          <p:cNvSpPr txBox="1"/>
          <p:nvPr/>
        </p:nvSpPr>
        <p:spPr>
          <a:xfrm>
            <a:off x="566636" y="359823"/>
            <a:ext cx="10882414" cy="1938992"/>
          </a:xfrm>
          <a:prstGeom prst="rect">
            <a:avLst/>
          </a:prstGeom>
          <a:noFill/>
        </p:spPr>
        <p:txBody>
          <a:bodyPr wrap="square">
            <a:spAutoFit/>
          </a:bodyPr>
          <a:lstStyle/>
          <a:p>
            <a:r>
              <a:rPr lang="en-US" sz="2400" b="1" dirty="0"/>
              <a:t>Multimode Fiber</a:t>
            </a:r>
          </a:p>
          <a:p>
            <a:r>
              <a:rPr lang="en-US" sz="2400" dirty="0"/>
              <a:t>MMF consists of a larger core and uses LED emitters to send light pulses. Specifically, light from an LED enters the multimode fiber at different, as shown in the figure. MMFs are popular in LANs because they can be powered by low-cost LEDs. It </a:t>
            </a:r>
            <a:r>
              <a:rPr lang="en-US" sz="2400" dirty="0" err="1"/>
              <a:t>panglesrovides</a:t>
            </a:r>
            <a:r>
              <a:rPr lang="en-US" sz="2400" dirty="0"/>
              <a:t> bandwidth up to 10 Gbps over link lengths of up to 550 meters</a:t>
            </a:r>
          </a:p>
        </p:txBody>
      </p:sp>
    </p:spTree>
    <p:extLst>
      <p:ext uri="{BB962C8B-B14F-4D97-AF65-F5344CB8AC3E}">
        <p14:creationId xmlns:p14="http://schemas.microsoft.com/office/powerpoint/2010/main" val="195173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FF558-F5C3-DAE7-BC61-7CB4E99EEFFE}"/>
              </a:ext>
            </a:extLst>
          </p:cNvPr>
          <p:cNvPicPr>
            <a:picLocks noChangeAspect="1"/>
          </p:cNvPicPr>
          <p:nvPr/>
        </p:nvPicPr>
        <p:blipFill>
          <a:blip r:embed="rId2"/>
          <a:stretch>
            <a:fillRect/>
          </a:stretch>
        </p:blipFill>
        <p:spPr>
          <a:xfrm>
            <a:off x="776592" y="3826415"/>
            <a:ext cx="4427706" cy="2049310"/>
          </a:xfrm>
          <a:prstGeom prst="rect">
            <a:avLst/>
          </a:prstGeom>
        </p:spPr>
      </p:pic>
      <p:pic>
        <p:nvPicPr>
          <p:cNvPr id="5" name="Picture 4">
            <a:extLst>
              <a:ext uri="{FF2B5EF4-FFF2-40B4-BE49-F238E27FC236}">
                <a16:creationId xmlns:a16="http://schemas.microsoft.com/office/drawing/2014/main" id="{5B0C12B4-CFE2-F2EA-E561-74E92D81CCF6}"/>
              </a:ext>
            </a:extLst>
          </p:cNvPr>
          <p:cNvPicPr>
            <a:picLocks noChangeAspect="1"/>
          </p:cNvPicPr>
          <p:nvPr/>
        </p:nvPicPr>
        <p:blipFill>
          <a:blip r:embed="rId3"/>
          <a:stretch>
            <a:fillRect/>
          </a:stretch>
        </p:blipFill>
        <p:spPr>
          <a:xfrm>
            <a:off x="776592" y="278150"/>
            <a:ext cx="3238500" cy="3286125"/>
          </a:xfrm>
          <a:prstGeom prst="rect">
            <a:avLst/>
          </a:prstGeom>
        </p:spPr>
      </p:pic>
      <p:pic>
        <p:nvPicPr>
          <p:cNvPr id="7" name="Picture 6">
            <a:extLst>
              <a:ext uri="{FF2B5EF4-FFF2-40B4-BE49-F238E27FC236}">
                <a16:creationId xmlns:a16="http://schemas.microsoft.com/office/drawing/2014/main" id="{29C43BA9-BFE7-1228-6255-1C948CB5A614}"/>
              </a:ext>
            </a:extLst>
          </p:cNvPr>
          <p:cNvPicPr>
            <a:picLocks noChangeAspect="1"/>
          </p:cNvPicPr>
          <p:nvPr/>
        </p:nvPicPr>
        <p:blipFill>
          <a:blip r:embed="rId4"/>
          <a:stretch>
            <a:fillRect/>
          </a:stretch>
        </p:blipFill>
        <p:spPr>
          <a:xfrm>
            <a:off x="4319892" y="584065"/>
            <a:ext cx="4191000" cy="1409700"/>
          </a:xfrm>
          <a:prstGeom prst="rect">
            <a:avLst/>
          </a:prstGeom>
        </p:spPr>
      </p:pic>
      <p:pic>
        <p:nvPicPr>
          <p:cNvPr id="9" name="Picture 8">
            <a:extLst>
              <a:ext uri="{FF2B5EF4-FFF2-40B4-BE49-F238E27FC236}">
                <a16:creationId xmlns:a16="http://schemas.microsoft.com/office/drawing/2014/main" id="{035CCDB3-5F87-109A-C350-DD5243F48BED}"/>
              </a:ext>
            </a:extLst>
          </p:cNvPr>
          <p:cNvPicPr>
            <a:picLocks noChangeAspect="1"/>
          </p:cNvPicPr>
          <p:nvPr/>
        </p:nvPicPr>
        <p:blipFill>
          <a:blip r:embed="rId5"/>
          <a:stretch>
            <a:fillRect/>
          </a:stretch>
        </p:blipFill>
        <p:spPr>
          <a:xfrm>
            <a:off x="7556770" y="1948167"/>
            <a:ext cx="4267200" cy="3333750"/>
          </a:xfrm>
          <a:prstGeom prst="rect">
            <a:avLst/>
          </a:prstGeom>
        </p:spPr>
      </p:pic>
      <p:pic>
        <p:nvPicPr>
          <p:cNvPr id="11" name="Picture 10">
            <a:extLst>
              <a:ext uri="{FF2B5EF4-FFF2-40B4-BE49-F238E27FC236}">
                <a16:creationId xmlns:a16="http://schemas.microsoft.com/office/drawing/2014/main" id="{E21907DF-C3EC-D2C4-A928-AE198C1CFDA5}"/>
              </a:ext>
            </a:extLst>
          </p:cNvPr>
          <p:cNvPicPr>
            <a:picLocks noChangeAspect="1"/>
          </p:cNvPicPr>
          <p:nvPr/>
        </p:nvPicPr>
        <p:blipFill>
          <a:blip r:embed="rId6"/>
          <a:stretch>
            <a:fillRect/>
          </a:stretch>
        </p:blipFill>
        <p:spPr>
          <a:xfrm>
            <a:off x="4871531" y="2609039"/>
            <a:ext cx="2857500" cy="3390900"/>
          </a:xfrm>
          <a:prstGeom prst="rect">
            <a:avLst/>
          </a:prstGeom>
        </p:spPr>
      </p:pic>
    </p:spTree>
    <p:extLst>
      <p:ext uri="{BB962C8B-B14F-4D97-AF65-F5344CB8AC3E}">
        <p14:creationId xmlns:p14="http://schemas.microsoft.com/office/powerpoint/2010/main" val="412259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DCD88F-E2AB-06B5-E2FD-4C4CEFF3A576}"/>
              </a:ext>
            </a:extLst>
          </p:cNvPr>
          <p:cNvPicPr>
            <a:picLocks noChangeAspect="1"/>
          </p:cNvPicPr>
          <p:nvPr/>
        </p:nvPicPr>
        <p:blipFill>
          <a:blip r:embed="rId2"/>
          <a:stretch>
            <a:fillRect/>
          </a:stretch>
        </p:blipFill>
        <p:spPr>
          <a:xfrm>
            <a:off x="493694" y="1196502"/>
            <a:ext cx="11302258" cy="4503907"/>
          </a:xfrm>
          <a:prstGeom prst="rect">
            <a:avLst/>
          </a:prstGeom>
        </p:spPr>
      </p:pic>
    </p:spTree>
    <p:extLst>
      <p:ext uri="{BB962C8B-B14F-4D97-AF65-F5344CB8AC3E}">
        <p14:creationId xmlns:p14="http://schemas.microsoft.com/office/powerpoint/2010/main" val="311183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BDF6-E756-1133-5418-BBC1BF843D70}"/>
              </a:ext>
            </a:extLst>
          </p:cNvPr>
          <p:cNvPicPr>
            <a:picLocks noChangeAspect="1"/>
          </p:cNvPicPr>
          <p:nvPr/>
        </p:nvPicPr>
        <p:blipFill>
          <a:blip r:embed="rId2"/>
          <a:stretch>
            <a:fillRect/>
          </a:stretch>
        </p:blipFill>
        <p:spPr>
          <a:xfrm>
            <a:off x="436533" y="2801566"/>
            <a:ext cx="11318933" cy="3649089"/>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4" name="Rectangle: Rounded Corners 3">
            <a:extLst>
              <a:ext uri="{FF2B5EF4-FFF2-40B4-BE49-F238E27FC236}">
                <a16:creationId xmlns:a16="http://schemas.microsoft.com/office/drawing/2014/main" id="{21E68080-EBC8-2205-670F-D12A8BCA0E32}"/>
              </a:ext>
            </a:extLst>
          </p:cNvPr>
          <p:cNvSpPr/>
          <p:nvPr/>
        </p:nvSpPr>
        <p:spPr>
          <a:xfrm>
            <a:off x="554477" y="717384"/>
            <a:ext cx="4114800" cy="1060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TYPES OF WIRELESS MEDIA</a:t>
            </a:r>
          </a:p>
        </p:txBody>
      </p:sp>
      <p:pic>
        <p:nvPicPr>
          <p:cNvPr id="6" name="Picture 5">
            <a:extLst>
              <a:ext uri="{FF2B5EF4-FFF2-40B4-BE49-F238E27FC236}">
                <a16:creationId xmlns:a16="http://schemas.microsoft.com/office/drawing/2014/main" id="{C9B969A3-FF29-7A84-A37A-A844D3010D91}"/>
              </a:ext>
            </a:extLst>
          </p:cNvPr>
          <p:cNvPicPr>
            <a:picLocks noChangeAspect="1"/>
          </p:cNvPicPr>
          <p:nvPr/>
        </p:nvPicPr>
        <p:blipFill>
          <a:blip r:embed="rId3"/>
          <a:stretch>
            <a:fillRect/>
          </a:stretch>
        </p:blipFill>
        <p:spPr>
          <a:xfrm>
            <a:off x="6621293" y="194553"/>
            <a:ext cx="3320375" cy="2105979"/>
          </a:xfrm>
          <a:prstGeom prst="rect">
            <a:avLst/>
          </a:prstGeom>
        </p:spPr>
      </p:pic>
    </p:spTree>
    <p:extLst>
      <p:ext uri="{BB962C8B-B14F-4D97-AF65-F5344CB8AC3E}">
        <p14:creationId xmlns:p14="http://schemas.microsoft.com/office/powerpoint/2010/main" val="280037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1F0778-4EA5-BC68-BA86-1A109E67F0B9}"/>
              </a:ext>
            </a:extLst>
          </p:cNvPr>
          <p:cNvSpPr/>
          <p:nvPr/>
        </p:nvSpPr>
        <p:spPr>
          <a:xfrm>
            <a:off x="252919" y="175098"/>
            <a:ext cx="1780162" cy="59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4.1 PHYSICAL LAYER</a:t>
            </a:r>
          </a:p>
        </p:txBody>
      </p:sp>
      <p:pic>
        <p:nvPicPr>
          <p:cNvPr id="4" name="Picture 3">
            <a:extLst>
              <a:ext uri="{FF2B5EF4-FFF2-40B4-BE49-F238E27FC236}">
                <a16:creationId xmlns:a16="http://schemas.microsoft.com/office/drawing/2014/main" id="{40443A28-6F46-833B-A20B-807807249E95}"/>
              </a:ext>
            </a:extLst>
          </p:cNvPr>
          <p:cNvPicPr>
            <a:picLocks noChangeAspect="1"/>
          </p:cNvPicPr>
          <p:nvPr/>
        </p:nvPicPr>
        <p:blipFill>
          <a:blip r:embed="rId2"/>
          <a:stretch>
            <a:fillRect/>
          </a:stretch>
        </p:blipFill>
        <p:spPr>
          <a:xfrm>
            <a:off x="477551" y="1611450"/>
            <a:ext cx="11517804" cy="3179625"/>
          </a:xfrm>
          <a:prstGeom prst="rect">
            <a:avLst/>
          </a:prstGeom>
        </p:spPr>
      </p:pic>
    </p:spTree>
    <p:extLst>
      <p:ext uri="{BB962C8B-B14F-4D97-AF65-F5344CB8AC3E}">
        <p14:creationId xmlns:p14="http://schemas.microsoft.com/office/powerpoint/2010/main" val="242679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CD490D-4571-E194-2F5F-9A283231EC4C}"/>
              </a:ext>
            </a:extLst>
          </p:cNvPr>
          <p:cNvSpPr txBox="1"/>
          <p:nvPr/>
        </p:nvSpPr>
        <p:spPr>
          <a:xfrm>
            <a:off x="1926076" y="2636196"/>
            <a:ext cx="8258783" cy="14465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400" b="1" dirty="0"/>
              <a:t>THANK YOU FOR YOUR ATTENTION</a:t>
            </a:r>
          </a:p>
        </p:txBody>
      </p:sp>
    </p:spTree>
    <p:extLst>
      <p:ext uri="{BB962C8B-B14F-4D97-AF65-F5344CB8AC3E}">
        <p14:creationId xmlns:p14="http://schemas.microsoft.com/office/powerpoint/2010/main" val="257237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FD598-259C-699C-9687-2243A7214082}"/>
              </a:ext>
            </a:extLst>
          </p:cNvPr>
          <p:cNvPicPr>
            <a:picLocks noChangeAspect="1"/>
          </p:cNvPicPr>
          <p:nvPr/>
        </p:nvPicPr>
        <p:blipFill>
          <a:blip r:embed="rId2"/>
          <a:stretch>
            <a:fillRect/>
          </a:stretch>
        </p:blipFill>
        <p:spPr>
          <a:xfrm>
            <a:off x="226422" y="1387731"/>
            <a:ext cx="11739156" cy="2365734"/>
          </a:xfrm>
          <a:prstGeom prst="rect">
            <a:avLst/>
          </a:prstGeom>
        </p:spPr>
      </p:pic>
      <p:sp>
        <p:nvSpPr>
          <p:cNvPr id="4" name="TextBox 3">
            <a:extLst>
              <a:ext uri="{FF2B5EF4-FFF2-40B4-BE49-F238E27FC236}">
                <a16:creationId xmlns:a16="http://schemas.microsoft.com/office/drawing/2014/main" id="{85795F11-DB77-EEF6-A710-03824A2B4983}"/>
              </a:ext>
            </a:extLst>
          </p:cNvPr>
          <p:cNvSpPr txBox="1"/>
          <p:nvPr/>
        </p:nvSpPr>
        <p:spPr>
          <a:xfrm>
            <a:off x="875071" y="393290"/>
            <a:ext cx="2694039" cy="461665"/>
          </a:xfrm>
          <a:prstGeom prst="rect">
            <a:avLst/>
          </a:prstGeom>
          <a:noFill/>
        </p:spPr>
        <p:txBody>
          <a:bodyPr wrap="square" rtlCol="0">
            <a:spAutoFit/>
          </a:bodyPr>
          <a:lstStyle/>
          <a:p>
            <a:r>
              <a:rPr lang="en-US" sz="2400" b="1" dirty="0"/>
              <a:t>PERSONAL MODEM</a:t>
            </a:r>
          </a:p>
        </p:txBody>
      </p:sp>
    </p:spTree>
    <p:extLst>
      <p:ext uri="{BB962C8B-B14F-4D97-AF65-F5344CB8AC3E}">
        <p14:creationId xmlns:p14="http://schemas.microsoft.com/office/powerpoint/2010/main" val="160958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C0ACF-888A-4C0B-5460-B4A760677FCB}"/>
              </a:ext>
            </a:extLst>
          </p:cNvPr>
          <p:cNvPicPr>
            <a:picLocks noChangeAspect="1"/>
          </p:cNvPicPr>
          <p:nvPr/>
        </p:nvPicPr>
        <p:blipFill>
          <a:blip r:embed="rId2"/>
          <a:stretch>
            <a:fillRect/>
          </a:stretch>
        </p:blipFill>
        <p:spPr>
          <a:xfrm>
            <a:off x="1088149" y="511278"/>
            <a:ext cx="10041967" cy="5850748"/>
          </a:xfrm>
          <a:prstGeom prst="rect">
            <a:avLst/>
          </a:prstGeom>
        </p:spPr>
      </p:pic>
      <p:pic>
        <p:nvPicPr>
          <p:cNvPr id="5" name="Picture 4">
            <a:extLst>
              <a:ext uri="{FF2B5EF4-FFF2-40B4-BE49-F238E27FC236}">
                <a16:creationId xmlns:a16="http://schemas.microsoft.com/office/drawing/2014/main" id="{19FDDB38-BD1F-ECF3-C455-8BB25AFA4735}"/>
              </a:ext>
            </a:extLst>
          </p:cNvPr>
          <p:cNvPicPr>
            <a:picLocks noChangeAspect="1"/>
          </p:cNvPicPr>
          <p:nvPr/>
        </p:nvPicPr>
        <p:blipFill>
          <a:blip r:embed="rId3"/>
          <a:stretch>
            <a:fillRect/>
          </a:stretch>
        </p:blipFill>
        <p:spPr>
          <a:xfrm>
            <a:off x="3072734" y="4287018"/>
            <a:ext cx="5870056" cy="747098"/>
          </a:xfrm>
          <a:prstGeom prst="rect">
            <a:avLst/>
          </a:prstGeom>
        </p:spPr>
      </p:pic>
      <p:sp>
        <p:nvSpPr>
          <p:cNvPr id="7" name="Rectangle: Rounded Corners 6">
            <a:extLst>
              <a:ext uri="{FF2B5EF4-FFF2-40B4-BE49-F238E27FC236}">
                <a16:creationId xmlns:a16="http://schemas.microsoft.com/office/drawing/2014/main" id="{292004BB-4A53-E57D-4994-279A02C9BA14}"/>
              </a:ext>
            </a:extLst>
          </p:cNvPr>
          <p:cNvSpPr/>
          <p:nvPr/>
        </p:nvSpPr>
        <p:spPr>
          <a:xfrm>
            <a:off x="7905135" y="1082844"/>
            <a:ext cx="2918403" cy="747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ETHERNET</a:t>
            </a:r>
          </a:p>
          <a:p>
            <a:pPr algn="ctr"/>
            <a:r>
              <a:rPr lang="en-US" sz="2800" dirty="0"/>
              <a:t>FRAME</a:t>
            </a:r>
          </a:p>
        </p:txBody>
      </p:sp>
    </p:spTree>
    <p:extLst>
      <p:ext uri="{BB962C8B-B14F-4D97-AF65-F5344CB8AC3E}">
        <p14:creationId xmlns:p14="http://schemas.microsoft.com/office/powerpoint/2010/main" val="20587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1ACDC8-2B16-C003-101B-F1F180364837}"/>
              </a:ext>
            </a:extLst>
          </p:cNvPr>
          <p:cNvSpPr txBox="1"/>
          <p:nvPr/>
        </p:nvSpPr>
        <p:spPr>
          <a:xfrm>
            <a:off x="605546" y="564603"/>
            <a:ext cx="10882820" cy="830997"/>
          </a:xfrm>
          <a:prstGeom prst="rect">
            <a:avLst/>
          </a:prstGeom>
          <a:noFill/>
        </p:spPr>
        <p:txBody>
          <a:bodyPr wrap="square">
            <a:spAutoFit/>
          </a:bodyPr>
          <a:lstStyle/>
          <a:p>
            <a:r>
              <a:rPr lang="en-US" sz="2400" b="1" dirty="0"/>
              <a:t>Manchester encoding is used in older Ethernet standards such as 10BASE-T. Ethernet 100BASE-TX uses 4B/5B encoding and 1000BASE-T uses 8B/10B encoding</a:t>
            </a:r>
          </a:p>
        </p:txBody>
      </p:sp>
      <p:pic>
        <p:nvPicPr>
          <p:cNvPr id="5" name="Picture 4">
            <a:extLst>
              <a:ext uri="{FF2B5EF4-FFF2-40B4-BE49-F238E27FC236}">
                <a16:creationId xmlns:a16="http://schemas.microsoft.com/office/drawing/2014/main" id="{17FF3B7F-B223-1157-145C-75470FD8355C}"/>
              </a:ext>
            </a:extLst>
          </p:cNvPr>
          <p:cNvPicPr>
            <a:picLocks noChangeAspect="1"/>
          </p:cNvPicPr>
          <p:nvPr/>
        </p:nvPicPr>
        <p:blipFill>
          <a:blip r:embed="rId2"/>
          <a:stretch>
            <a:fillRect/>
          </a:stretch>
        </p:blipFill>
        <p:spPr>
          <a:xfrm>
            <a:off x="353961" y="1730476"/>
            <a:ext cx="11287433" cy="4825181"/>
          </a:xfrm>
          <a:prstGeom prst="rect">
            <a:avLst/>
          </a:prstGeom>
        </p:spPr>
      </p:pic>
    </p:spTree>
    <p:extLst>
      <p:ext uri="{BB962C8B-B14F-4D97-AF65-F5344CB8AC3E}">
        <p14:creationId xmlns:p14="http://schemas.microsoft.com/office/powerpoint/2010/main" val="203821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DA6A0-A09B-7BF6-0598-436D79C9CD24}"/>
              </a:ext>
            </a:extLst>
          </p:cNvPr>
          <p:cNvPicPr>
            <a:picLocks noChangeAspect="1"/>
          </p:cNvPicPr>
          <p:nvPr/>
        </p:nvPicPr>
        <p:blipFill>
          <a:blip r:embed="rId2"/>
          <a:stretch>
            <a:fillRect/>
          </a:stretch>
        </p:blipFill>
        <p:spPr>
          <a:xfrm>
            <a:off x="606527" y="802558"/>
            <a:ext cx="5037189" cy="1794067"/>
          </a:xfrm>
          <a:prstGeom prst="rect">
            <a:avLst/>
          </a:prstGeom>
        </p:spPr>
      </p:pic>
      <p:pic>
        <p:nvPicPr>
          <p:cNvPr id="5" name="Picture 4">
            <a:extLst>
              <a:ext uri="{FF2B5EF4-FFF2-40B4-BE49-F238E27FC236}">
                <a16:creationId xmlns:a16="http://schemas.microsoft.com/office/drawing/2014/main" id="{7A1048A3-34CD-411F-1DDF-F099BDF65DB0}"/>
              </a:ext>
            </a:extLst>
          </p:cNvPr>
          <p:cNvPicPr>
            <a:picLocks noChangeAspect="1"/>
          </p:cNvPicPr>
          <p:nvPr/>
        </p:nvPicPr>
        <p:blipFill rotWithShape="1">
          <a:blip r:embed="rId3"/>
          <a:srcRect t="14706"/>
          <a:stretch/>
        </p:blipFill>
        <p:spPr>
          <a:xfrm>
            <a:off x="6096000" y="1049054"/>
            <a:ext cx="5567516" cy="1469849"/>
          </a:xfrm>
          <a:prstGeom prst="rect">
            <a:avLst/>
          </a:prstGeom>
        </p:spPr>
      </p:pic>
      <p:sp>
        <p:nvSpPr>
          <p:cNvPr id="6" name="TextBox 5">
            <a:extLst>
              <a:ext uri="{FF2B5EF4-FFF2-40B4-BE49-F238E27FC236}">
                <a16:creationId xmlns:a16="http://schemas.microsoft.com/office/drawing/2014/main" id="{EFAFDE50-2CE1-3BCE-CCCA-1E34B44D85CC}"/>
              </a:ext>
            </a:extLst>
          </p:cNvPr>
          <p:cNvSpPr txBox="1"/>
          <p:nvPr/>
        </p:nvSpPr>
        <p:spPr>
          <a:xfrm>
            <a:off x="1091381" y="167672"/>
            <a:ext cx="10609006" cy="461665"/>
          </a:xfrm>
          <a:prstGeom prst="rect">
            <a:avLst/>
          </a:prstGeom>
          <a:noFill/>
        </p:spPr>
        <p:txBody>
          <a:bodyPr wrap="square" rtlCol="0">
            <a:spAutoFit/>
          </a:bodyPr>
          <a:lstStyle/>
          <a:p>
            <a:pPr algn="ctr"/>
            <a:r>
              <a:rPr lang="en-US" sz="2400" b="1" dirty="0"/>
              <a:t>ELECTRICAL SIGNALS</a:t>
            </a:r>
          </a:p>
        </p:txBody>
      </p:sp>
      <p:pic>
        <p:nvPicPr>
          <p:cNvPr id="8" name="Picture 7">
            <a:extLst>
              <a:ext uri="{FF2B5EF4-FFF2-40B4-BE49-F238E27FC236}">
                <a16:creationId xmlns:a16="http://schemas.microsoft.com/office/drawing/2014/main" id="{6C8F24F3-EEBE-6025-A397-D02D0C2389B0}"/>
              </a:ext>
            </a:extLst>
          </p:cNvPr>
          <p:cNvPicPr>
            <a:picLocks noChangeAspect="1"/>
          </p:cNvPicPr>
          <p:nvPr/>
        </p:nvPicPr>
        <p:blipFill>
          <a:blip r:embed="rId4"/>
          <a:stretch>
            <a:fillRect/>
          </a:stretch>
        </p:blipFill>
        <p:spPr>
          <a:xfrm>
            <a:off x="606527" y="2938621"/>
            <a:ext cx="10956208" cy="3503965"/>
          </a:xfrm>
          <a:prstGeom prst="rect">
            <a:avLst/>
          </a:prstGeom>
        </p:spPr>
      </p:pic>
      <p:sp>
        <p:nvSpPr>
          <p:cNvPr id="9" name="Rectangle: Rounded Corners 8">
            <a:extLst>
              <a:ext uri="{FF2B5EF4-FFF2-40B4-BE49-F238E27FC236}">
                <a16:creationId xmlns:a16="http://schemas.microsoft.com/office/drawing/2014/main" id="{17A76CDC-0506-C4DD-0F48-D09C0708FBF9}"/>
              </a:ext>
            </a:extLst>
          </p:cNvPr>
          <p:cNvSpPr/>
          <p:nvPr/>
        </p:nvSpPr>
        <p:spPr>
          <a:xfrm>
            <a:off x="9155611" y="2763941"/>
            <a:ext cx="2186840" cy="835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MICROWAVE</a:t>
            </a:r>
            <a:endParaRPr lang="en-US" dirty="0"/>
          </a:p>
        </p:txBody>
      </p:sp>
      <p:sp>
        <p:nvSpPr>
          <p:cNvPr id="10" name="Rectangle: Rounded Corners 9">
            <a:extLst>
              <a:ext uri="{FF2B5EF4-FFF2-40B4-BE49-F238E27FC236}">
                <a16:creationId xmlns:a16="http://schemas.microsoft.com/office/drawing/2014/main" id="{0D7B00A2-F78B-5226-5AEB-766C68CCA80B}"/>
              </a:ext>
            </a:extLst>
          </p:cNvPr>
          <p:cNvSpPr/>
          <p:nvPr/>
        </p:nvSpPr>
        <p:spPr>
          <a:xfrm>
            <a:off x="936261" y="307550"/>
            <a:ext cx="2120630" cy="786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DIGITAL</a:t>
            </a:r>
          </a:p>
        </p:txBody>
      </p:sp>
      <p:sp>
        <p:nvSpPr>
          <p:cNvPr id="11" name="Rectangle: Rounded Corners 10">
            <a:extLst>
              <a:ext uri="{FF2B5EF4-FFF2-40B4-BE49-F238E27FC236}">
                <a16:creationId xmlns:a16="http://schemas.microsoft.com/office/drawing/2014/main" id="{CA33394C-DBE8-82E0-B264-8181F90502DD}"/>
              </a:ext>
            </a:extLst>
          </p:cNvPr>
          <p:cNvSpPr/>
          <p:nvPr/>
        </p:nvSpPr>
        <p:spPr>
          <a:xfrm>
            <a:off x="9426102" y="629337"/>
            <a:ext cx="1916349" cy="786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FIBER</a:t>
            </a:r>
            <a:endParaRPr lang="en-US" b="1" dirty="0"/>
          </a:p>
        </p:txBody>
      </p:sp>
    </p:spTree>
    <p:extLst>
      <p:ext uri="{BB962C8B-B14F-4D97-AF65-F5344CB8AC3E}">
        <p14:creationId xmlns:p14="http://schemas.microsoft.com/office/powerpoint/2010/main" val="410896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F561C7-6B73-21F1-9456-B9C4C3EB0B3E}"/>
              </a:ext>
            </a:extLst>
          </p:cNvPr>
          <p:cNvPicPr>
            <a:picLocks noChangeAspect="1"/>
          </p:cNvPicPr>
          <p:nvPr/>
        </p:nvPicPr>
        <p:blipFill>
          <a:blip r:embed="rId2"/>
          <a:stretch>
            <a:fillRect/>
          </a:stretch>
        </p:blipFill>
        <p:spPr>
          <a:xfrm>
            <a:off x="924128" y="3323397"/>
            <a:ext cx="10954127" cy="3388687"/>
          </a:xfrm>
          <a:prstGeom prst="rect">
            <a:avLst/>
          </a:prstGeom>
        </p:spPr>
      </p:pic>
      <p:sp>
        <p:nvSpPr>
          <p:cNvPr id="5" name="TextBox 4">
            <a:extLst>
              <a:ext uri="{FF2B5EF4-FFF2-40B4-BE49-F238E27FC236}">
                <a16:creationId xmlns:a16="http://schemas.microsoft.com/office/drawing/2014/main" id="{016B8D0D-F91A-0758-B964-8FC6C7A002B6}"/>
              </a:ext>
            </a:extLst>
          </p:cNvPr>
          <p:cNvSpPr txBox="1"/>
          <p:nvPr/>
        </p:nvSpPr>
        <p:spPr>
          <a:xfrm>
            <a:off x="235896" y="272773"/>
            <a:ext cx="11429868" cy="830997"/>
          </a:xfrm>
          <a:prstGeom prst="rect">
            <a:avLst/>
          </a:prstGeom>
          <a:noFill/>
        </p:spPr>
        <p:txBody>
          <a:bodyPr wrap="square">
            <a:spAutoFit/>
          </a:bodyPr>
          <a:lstStyle/>
          <a:p>
            <a:r>
              <a:rPr lang="en-US" sz="2400" b="1" dirty="0"/>
              <a:t>Latency</a:t>
            </a:r>
            <a:r>
              <a:rPr lang="en-US" sz="2400" dirty="0"/>
              <a:t> </a:t>
            </a:r>
            <a:r>
              <a:rPr lang="en-US" sz="2400" dirty="0" err="1"/>
              <a:t>Latency</a:t>
            </a:r>
            <a:r>
              <a:rPr lang="en-US" sz="2400" dirty="0"/>
              <a:t> refers to the amount of time, including delays, for data to travel from one given point to another.</a:t>
            </a:r>
          </a:p>
        </p:txBody>
      </p:sp>
      <p:sp>
        <p:nvSpPr>
          <p:cNvPr id="7" name="TextBox 6">
            <a:extLst>
              <a:ext uri="{FF2B5EF4-FFF2-40B4-BE49-F238E27FC236}">
                <a16:creationId xmlns:a16="http://schemas.microsoft.com/office/drawing/2014/main" id="{58676D68-83C4-F65D-3046-1DC0D085130D}"/>
              </a:ext>
            </a:extLst>
          </p:cNvPr>
          <p:cNvSpPr txBox="1"/>
          <p:nvPr/>
        </p:nvSpPr>
        <p:spPr>
          <a:xfrm>
            <a:off x="235895" y="1150933"/>
            <a:ext cx="11213559" cy="830997"/>
          </a:xfrm>
          <a:prstGeom prst="rect">
            <a:avLst/>
          </a:prstGeom>
          <a:noFill/>
        </p:spPr>
        <p:txBody>
          <a:bodyPr wrap="square">
            <a:spAutoFit/>
          </a:bodyPr>
          <a:lstStyle/>
          <a:p>
            <a:r>
              <a:rPr lang="en-US" sz="2400" b="1" dirty="0"/>
              <a:t>Throughput</a:t>
            </a:r>
            <a:r>
              <a:rPr lang="en-US" sz="2400" dirty="0"/>
              <a:t>  is the measure of the transfer of bits across the media over a given period of time</a:t>
            </a:r>
          </a:p>
        </p:txBody>
      </p:sp>
      <p:sp>
        <p:nvSpPr>
          <p:cNvPr id="9" name="TextBox 8">
            <a:extLst>
              <a:ext uri="{FF2B5EF4-FFF2-40B4-BE49-F238E27FC236}">
                <a16:creationId xmlns:a16="http://schemas.microsoft.com/office/drawing/2014/main" id="{0F784BD3-892B-D6AB-F15F-0B1EDC585F22}"/>
              </a:ext>
            </a:extLst>
          </p:cNvPr>
          <p:cNvSpPr txBox="1"/>
          <p:nvPr/>
        </p:nvSpPr>
        <p:spPr>
          <a:xfrm>
            <a:off x="313745" y="1981930"/>
            <a:ext cx="11135709" cy="1200329"/>
          </a:xfrm>
          <a:prstGeom prst="rect">
            <a:avLst/>
          </a:prstGeom>
          <a:noFill/>
        </p:spPr>
        <p:txBody>
          <a:bodyPr wrap="square">
            <a:spAutoFit/>
          </a:bodyPr>
          <a:lstStyle/>
          <a:p>
            <a:r>
              <a:rPr lang="en-US" sz="2400" b="1" dirty="0"/>
              <a:t>Goodput</a:t>
            </a:r>
            <a:r>
              <a:rPr lang="en-US" sz="2400" dirty="0"/>
              <a:t> is throughput minus traffic overhead for establishing sessions, acknowledgments, encapsulation, and retransmitted bits. Goodput is always lower than throughput, which is generally lower than the bandwidth</a:t>
            </a:r>
            <a:r>
              <a:rPr lang="en-US" dirty="0"/>
              <a:t>.</a:t>
            </a:r>
          </a:p>
        </p:txBody>
      </p:sp>
    </p:spTree>
    <p:extLst>
      <p:ext uri="{BB962C8B-B14F-4D97-AF65-F5344CB8AC3E}">
        <p14:creationId xmlns:p14="http://schemas.microsoft.com/office/powerpoint/2010/main" val="287138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F252C-7182-472C-669B-6664397C8684}"/>
              </a:ext>
            </a:extLst>
          </p:cNvPr>
          <p:cNvPicPr>
            <a:picLocks noChangeAspect="1"/>
          </p:cNvPicPr>
          <p:nvPr/>
        </p:nvPicPr>
        <p:blipFill>
          <a:blip r:embed="rId2"/>
          <a:stretch>
            <a:fillRect/>
          </a:stretch>
        </p:blipFill>
        <p:spPr>
          <a:xfrm>
            <a:off x="898990" y="1455860"/>
            <a:ext cx="10939047" cy="5162550"/>
          </a:xfrm>
          <a:prstGeom prst="rect">
            <a:avLst/>
          </a:prstGeom>
        </p:spPr>
      </p:pic>
      <p:pic>
        <p:nvPicPr>
          <p:cNvPr id="7" name="Picture 6">
            <a:extLst>
              <a:ext uri="{FF2B5EF4-FFF2-40B4-BE49-F238E27FC236}">
                <a16:creationId xmlns:a16="http://schemas.microsoft.com/office/drawing/2014/main" id="{308D69EB-63A4-3712-5696-5E00EDC1428C}"/>
              </a:ext>
            </a:extLst>
          </p:cNvPr>
          <p:cNvPicPr>
            <a:picLocks noChangeAspect="1"/>
          </p:cNvPicPr>
          <p:nvPr/>
        </p:nvPicPr>
        <p:blipFill>
          <a:blip r:embed="rId3"/>
          <a:stretch>
            <a:fillRect/>
          </a:stretch>
        </p:blipFill>
        <p:spPr>
          <a:xfrm>
            <a:off x="3844460" y="389060"/>
            <a:ext cx="7448550" cy="1066800"/>
          </a:xfrm>
          <a:prstGeom prst="rect">
            <a:avLst/>
          </a:prstGeom>
        </p:spPr>
      </p:pic>
      <p:sp>
        <p:nvSpPr>
          <p:cNvPr id="8" name="Rectangle: Rounded Corners 7">
            <a:extLst>
              <a:ext uri="{FF2B5EF4-FFF2-40B4-BE49-F238E27FC236}">
                <a16:creationId xmlns:a16="http://schemas.microsoft.com/office/drawing/2014/main" id="{6E1A8E5A-946E-5A23-682A-19CA3AB02FE7}"/>
              </a:ext>
            </a:extLst>
          </p:cNvPr>
          <p:cNvSpPr/>
          <p:nvPr/>
        </p:nvSpPr>
        <p:spPr>
          <a:xfrm>
            <a:off x="658761" y="239590"/>
            <a:ext cx="2308175" cy="1083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COPER CABLING</a:t>
            </a:r>
          </a:p>
        </p:txBody>
      </p:sp>
    </p:spTree>
    <p:extLst>
      <p:ext uri="{BB962C8B-B14F-4D97-AF65-F5344CB8AC3E}">
        <p14:creationId xmlns:p14="http://schemas.microsoft.com/office/powerpoint/2010/main" val="108965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FFCFEB-2B2D-B1AA-094C-B2347DF85DF2}"/>
              </a:ext>
            </a:extLst>
          </p:cNvPr>
          <p:cNvPicPr>
            <a:picLocks noChangeAspect="1"/>
          </p:cNvPicPr>
          <p:nvPr/>
        </p:nvPicPr>
        <p:blipFill>
          <a:blip r:embed="rId2"/>
          <a:stretch>
            <a:fillRect/>
          </a:stretch>
        </p:blipFill>
        <p:spPr>
          <a:xfrm>
            <a:off x="583660" y="1022924"/>
            <a:ext cx="10775003" cy="5629275"/>
          </a:xfrm>
          <a:prstGeom prst="rect">
            <a:avLst/>
          </a:prstGeom>
        </p:spPr>
      </p:pic>
      <p:sp>
        <p:nvSpPr>
          <p:cNvPr id="6" name="Rectangle: Rounded Corners 5">
            <a:extLst>
              <a:ext uri="{FF2B5EF4-FFF2-40B4-BE49-F238E27FC236}">
                <a16:creationId xmlns:a16="http://schemas.microsoft.com/office/drawing/2014/main" id="{BCA1097B-C466-4389-9E6F-2324FB8A92A2}"/>
              </a:ext>
            </a:extLst>
          </p:cNvPr>
          <p:cNvSpPr/>
          <p:nvPr/>
        </p:nvSpPr>
        <p:spPr>
          <a:xfrm>
            <a:off x="583660" y="194553"/>
            <a:ext cx="5009744" cy="632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TYPES OF COPPER CABLING</a:t>
            </a:r>
          </a:p>
        </p:txBody>
      </p:sp>
    </p:spTree>
    <p:extLst>
      <p:ext uri="{BB962C8B-B14F-4D97-AF65-F5344CB8AC3E}">
        <p14:creationId xmlns:p14="http://schemas.microsoft.com/office/powerpoint/2010/main" val="1235541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360</Words>
  <Application>Microsoft Office PowerPoint</Application>
  <PresentationFormat>Widescreen</PresentationFormat>
  <Paragraphs>37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schneemann</dc:creator>
  <cp:lastModifiedBy>frank schneemann</cp:lastModifiedBy>
  <cp:revision>1</cp:revision>
  <dcterms:created xsi:type="dcterms:W3CDTF">2023-02-12T00:50:46Z</dcterms:created>
  <dcterms:modified xsi:type="dcterms:W3CDTF">2023-02-12T02:48:14Z</dcterms:modified>
</cp:coreProperties>
</file>