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86BB-54A8-6B17-4841-B6E343D53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3D43B-F3D6-1AF7-4D58-27DE1F315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133C0-E8CE-B5F5-3DEB-266F91BA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7B587-1B37-4877-F146-D3D2D8824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9D9E-0044-EAA4-EB9E-9851B00F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2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8A211-ADAE-80F4-931B-28A2B878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025BC2-7E1E-EB97-5117-8EEAF95E3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88A3A-D05D-AF0C-AAA9-D1E5E3C8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01F9F-93D7-B2E1-8E88-90C8634D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C7C32-1A33-BC10-C9AB-7946B5B5C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1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5D8731-6998-9CEE-892A-4D7E26D83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21588-900D-8867-604D-E7DDD9C3B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464C1-113C-3B3D-8264-6BB0324C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71789-73F3-EE99-E9C9-DC7BFE59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2D23D-CAB9-16FB-C76F-20117795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4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1998-F75B-5521-8EEB-81C43E44D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B0D9-891B-1722-0A07-A0A8A64B4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FCF56-2041-427F-A595-B8FA49C98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B0C35-5281-DABE-6A59-993011C1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42CF8-A3DA-B68E-B1CC-8F2758297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8AA6D-1EC4-3903-71D9-A056DE9E2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48210-F5CC-7826-5FFB-BCBCDAAD0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9A2F0-E193-7793-7FD2-4E747970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9508F-C073-956A-C3C4-970AB9585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9688D-FF33-45A9-F915-9511FD6E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8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6C577-C092-9867-317F-A8F9B53EC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368E1-E374-FC66-E761-4085625B9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4869C-767B-EF89-2F75-61C159ECC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266FA-940C-022B-5B02-3F8F796B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57E4A-01EF-93CB-40B1-4840CA7DA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8A4AD-E1D4-2F34-3F64-0129237D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9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74F4-0CD2-FA9C-54DA-63D18EF3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04BE5-3124-61C9-43B3-4A75D3A95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0CDA7-4294-2EFD-B28D-ECE336FFA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5E6FEF-B66A-139D-5F60-0595368D8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A65DFE-4D45-4254-B7A1-293B4CC68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DFC3A-5BA5-73E7-AE4F-600A46F7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5AD2A2-1EC9-3CC9-4A52-337CC4BD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57690B-C4B6-E829-77C5-DF3D8916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5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6792A-DC5F-D3D6-CBE0-1FD786BC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CB4BA5-A36A-634B-19BC-35F39347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F055B-4009-64DD-AC18-F3D1ED48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92AC8-6C90-CF7E-06EF-280199EEC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2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79DE91-EFE8-C1D7-27F2-8D8E8890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17A953-1CA9-12A9-3712-AD5DCC60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DFEED-D894-C12C-7E3B-558FE09D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2B64C-FFE2-A53D-3406-59DC73D1D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C21FB-1D71-2544-2A1B-ED4E38EFC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C7EBE-C65D-157D-0B3C-F37B1D019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46FA6-D599-B6BB-4CE6-43803713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67F1B-71F4-6F79-BB76-7A37FC4C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16065-F6C8-4340-71D1-CE6CCFF8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5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FF70B-54E7-7F62-9FE8-198B9D96D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D6DF7-A092-AD0A-AE30-B98B39CB4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8A094-29F0-3DD2-6FFA-7149646AD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4D51C-594A-16C3-6A4C-7EB8559A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03D78-BB9E-C03C-4D29-28C766BA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608B-C03B-201E-B761-E31F03FC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1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725085-E51D-FE7C-0E3B-51A17B5C3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C2D00-4DFC-3BA9-C5E0-D9D5EDAC0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2119D-FF51-E609-8820-78139014C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6CC7B-DF34-40A6-93D8-F827A681970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CF91-85F8-66D6-B2B0-2D66EB6599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792E8-81B5-EE46-AA13-0BBBEE1FC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A9785-6109-48F8-9435-31608E80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7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929C325-038D-5BF7-ECCE-18CF1A6F2FE7}"/>
              </a:ext>
            </a:extLst>
          </p:cNvPr>
          <p:cNvSpPr/>
          <p:nvPr/>
        </p:nvSpPr>
        <p:spPr>
          <a:xfrm>
            <a:off x="2159540" y="1857983"/>
            <a:ext cx="8326877" cy="25583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CCNA UNIT 5</a:t>
            </a:r>
          </a:p>
          <a:p>
            <a:pPr algn="ctr"/>
            <a:r>
              <a:rPr lang="en-US" sz="4800" b="1" dirty="0"/>
              <a:t>NUMBER SYSTEMS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75499-E2AE-CAE4-FE12-7C92D5FE161D}"/>
              </a:ext>
            </a:extLst>
          </p:cNvPr>
          <p:cNvSpPr txBox="1"/>
          <p:nvPr/>
        </p:nvSpPr>
        <p:spPr>
          <a:xfrm>
            <a:off x="8073957" y="6118698"/>
            <a:ext cx="373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FRANK SCHNEEMANN, SWC</a:t>
            </a:r>
          </a:p>
        </p:txBody>
      </p:sp>
    </p:spTree>
    <p:extLst>
      <p:ext uri="{BB962C8B-B14F-4D97-AF65-F5344CB8AC3E}">
        <p14:creationId xmlns:p14="http://schemas.microsoft.com/office/powerpoint/2010/main" val="132802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4589F7-4B16-FCE9-E4B7-CF7DB4EC3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307" y="881163"/>
            <a:ext cx="10543385" cy="586010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FE3727D-D63A-9621-7079-EE15677DC04D}"/>
              </a:ext>
            </a:extLst>
          </p:cNvPr>
          <p:cNvSpPr/>
          <p:nvPr/>
        </p:nvSpPr>
        <p:spPr>
          <a:xfrm>
            <a:off x="824307" y="389106"/>
            <a:ext cx="2843021" cy="1731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Binary and IPv4 Addresses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96E6AE-8727-7B1B-818B-4F9BB1F3DE46}"/>
              </a:ext>
            </a:extLst>
          </p:cNvPr>
          <p:cNvSpPr txBox="1"/>
          <p:nvPr/>
        </p:nvSpPr>
        <p:spPr>
          <a:xfrm>
            <a:off x="8651130" y="1172994"/>
            <a:ext cx="2843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ONES AND ZEROS REPRESENT PULSES OF ELECTRICITY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15E2531-6F9A-5979-6C9D-7E9422F51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10768"/>
              </p:ext>
            </p:extLst>
          </p:nvPr>
        </p:nvGraphicFramePr>
        <p:xfrm>
          <a:off x="3873230" y="249839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49150936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7814538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95300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6922009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48741106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2041441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029424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57953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85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02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4BAB352-C624-D7ED-1D69-2F64FCB93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609" y="837106"/>
            <a:ext cx="11062781" cy="6020894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427E5FB-CD25-A30C-E19E-4236C65D3DF9}"/>
              </a:ext>
            </a:extLst>
          </p:cNvPr>
          <p:cNvSpPr/>
          <p:nvPr/>
        </p:nvSpPr>
        <p:spPr>
          <a:xfrm>
            <a:off x="418290" y="1668294"/>
            <a:ext cx="3054485" cy="1488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CONVERTING ONES AND ZEROS INTO DECIMALS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C355925-0DBB-E94F-F3EE-0A03E8400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730891"/>
              </p:ext>
            </p:extLst>
          </p:nvPr>
        </p:nvGraphicFramePr>
        <p:xfrm>
          <a:off x="1945532" y="162432"/>
          <a:ext cx="8128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82246038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8940193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8065704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86422174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0034576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887523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1210016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57401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592360"/>
                  </a:ext>
                </a:extLst>
              </a:tr>
            </a:tbl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E9D4DEB-B508-D44A-982E-D1B9CEF209AE}"/>
              </a:ext>
            </a:extLst>
          </p:cNvPr>
          <p:cNvSpPr/>
          <p:nvPr/>
        </p:nvSpPr>
        <p:spPr>
          <a:xfrm rot="943131">
            <a:off x="8616133" y="1490990"/>
            <a:ext cx="2960045" cy="162320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WATCH THE VIDEO ON CONVERTING BINARY TO DECIMAL</a:t>
            </a:r>
          </a:p>
        </p:txBody>
      </p:sp>
    </p:spTree>
    <p:extLst>
      <p:ext uri="{BB962C8B-B14F-4D97-AF65-F5344CB8AC3E}">
        <p14:creationId xmlns:p14="http://schemas.microsoft.com/office/powerpoint/2010/main" val="408875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92B1EE-B71A-DF2F-B87A-62DB12CA7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717" y="2645923"/>
            <a:ext cx="7178778" cy="3725695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88526C-B7E2-20A8-EDDC-FE71F2813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51740"/>
              </p:ext>
            </p:extLst>
          </p:nvPr>
        </p:nvGraphicFramePr>
        <p:xfrm>
          <a:off x="1613710" y="301376"/>
          <a:ext cx="81280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93170723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0352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7999928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4194663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7603764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80515089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437472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2509408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5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035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84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22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437724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C405F4B-F0B0-3AEE-C593-2CB2F8660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50213"/>
              </p:ext>
            </p:extLst>
          </p:nvPr>
        </p:nvGraphicFramePr>
        <p:xfrm>
          <a:off x="9837907" y="758576"/>
          <a:ext cx="740383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0383">
                  <a:extLst>
                    <a:ext uri="{9D8B030D-6E8A-4147-A177-3AD203B41FA5}">
                      <a16:colId xmlns:a16="http://schemas.microsoft.com/office/drawing/2014/main" val="1546706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923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446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035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992383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0E630C2-D121-8D49-ED8F-43880332F7D4}"/>
              </a:ext>
            </a:extLst>
          </p:cNvPr>
          <p:cNvSpPr/>
          <p:nvPr/>
        </p:nvSpPr>
        <p:spPr>
          <a:xfrm>
            <a:off x="8547253" y="3103123"/>
            <a:ext cx="3035030" cy="263619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CONVERTING BINARY TO DECIMAL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729BB7-B1A5-A2AB-60A7-7913FCAE87AD}"/>
              </a:ext>
            </a:extLst>
          </p:cNvPr>
          <p:cNvSpPr/>
          <p:nvPr/>
        </p:nvSpPr>
        <p:spPr>
          <a:xfrm>
            <a:off x="5680953" y="3521413"/>
            <a:ext cx="2373549" cy="2217905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7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C2A67E-A9F3-2642-69F5-22A3C9D14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45" y="950473"/>
            <a:ext cx="10683910" cy="56769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CCF4805-3B66-F77C-5C94-513F47AA653E}"/>
              </a:ext>
            </a:extLst>
          </p:cNvPr>
          <p:cNvSpPr/>
          <p:nvPr/>
        </p:nvSpPr>
        <p:spPr>
          <a:xfrm>
            <a:off x="223738" y="126460"/>
            <a:ext cx="2324910" cy="671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HEXADECIMAL</a:t>
            </a:r>
            <a:endParaRPr lang="en-US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8B69C1-F17E-8864-BB64-16EFA78E3498}"/>
              </a:ext>
            </a:extLst>
          </p:cNvPr>
          <p:cNvSpPr/>
          <p:nvPr/>
        </p:nvSpPr>
        <p:spPr>
          <a:xfrm rot="20517076">
            <a:off x="262647" y="2850204"/>
            <a:ext cx="1410510" cy="963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BASE 10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09422C-4768-CFA8-10DC-41932A9CC6B1}"/>
              </a:ext>
            </a:extLst>
          </p:cNvPr>
          <p:cNvSpPr/>
          <p:nvPr/>
        </p:nvSpPr>
        <p:spPr>
          <a:xfrm rot="20702303">
            <a:off x="3985097" y="2821144"/>
            <a:ext cx="1410510" cy="963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BASE 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3755CF-8C60-53B9-11FE-89F8410270C6}"/>
              </a:ext>
            </a:extLst>
          </p:cNvPr>
          <p:cNvSpPr/>
          <p:nvPr/>
        </p:nvSpPr>
        <p:spPr>
          <a:xfrm rot="20322985">
            <a:off x="7761729" y="2602729"/>
            <a:ext cx="1410510" cy="9630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BASE 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11384F-7EFB-CB17-961B-4E09B8B4356C}"/>
              </a:ext>
            </a:extLst>
          </p:cNvPr>
          <p:cNvSpPr txBox="1"/>
          <p:nvPr/>
        </p:nvSpPr>
        <p:spPr>
          <a:xfrm>
            <a:off x="4918287" y="369651"/>
            <a:ext cx="2324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8  4  2  1</a:t>
            </a:r>
          </a:p>
        </p:txBody>
      </p:sp>
    </p:spTree>
    <p:extLst>
      <p:ext uri="{BB962C8B-B14F-4D97-AF65-F5344CB8AC3E}">
        <p14:creationId xmlns:p14="http://schemas.microsoft.com/office/powerpoint/2010/main" val="165474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B467D5-A573-E40C-B276-CA3687E31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7021" y="225734"/>
            <a:ext cx="5992542" cy="384858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415265-A17D-2D55-BF44-5C5024320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0" y="4228159"/>
            <a:ext cx="8218253" cy="262984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B6F8B0-C882-3282-7A73-553071720C18}"/>
              </a:ext>
            </a:extLst>
          </p:cNvPr>
          <p:cNvSpPr txBox="1"/>
          <p:nvPr/>
        </p:nvSpPr>
        <p:spPr>
          <a:xfrm>
            <a:off x="595310" y="2447770"/>
            <a:ext cx="34508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The sample topology in the figure displays IPv6 hexadecimal addresses.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C321BAB-850F-2EAB-D47D-A9B4646B73C6}"/>
              </a:ext>
            </a:extLst>
          </p:cNvPr>
          <p:cNvSpPr/>
          <p:nvPr/>
        </p:nvSpPr>
        <p:spPr>
          <a:xfrm>
            <a:off x="340469" y="408562"/>
            <a:ext cx="3365770" cy="1459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IPV6 USES HEXADECIMAL NUMBERS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C04A99C6-A379-AB71-D026-592A08AC3C61}"/>
              </a:ext>
            </a:extLst>
          </p:cNvPr>
          <p:cNvSpPr/>
          <p:nvPr/>
        </p:nvSpPr>
        <p:spPr>
          <a:xfrm>
            <a:off x="9406647" y="4610910"/>
            <a:ext cx="2190043" cy="1916349"/>
          </a:xfrm>
          <a:prstGeom prst="wedgeRoundRectCallout">
            <a:avLst>
              <a:gd name="adj1" fmla="val -145647"/>
              <a:gd name="adj2" fmla="val -24079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/>
              <a:t>/64 IS LIKE THE SUBNET MASK</a:t>
            </a:r>
          </a:p>
          <a:p>
            <a:pPr algn="ctr"/>
            <a:r>
              <a:rPr lang="en-US" sz="1800" b="1"/>
              <a:t>SHOWS THE NETWORK PART OF THE ADDRESS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2846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BE75B2-A03A-8332-13C5-3B6796AA2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584" y="1026025"/>
            <a:ext cx="8376429" cy="2792143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174A5B5-2CCB-8C00-C98C-6F06C17A5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749615"/>
              </p:ext>
            </p:extLst>
          </p:nvPr>
        </p:nvGraphicFramePr>
        <p:xfrm>
          <a:off x="1400782" y="398653"/>
          <a:ext cx="837642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107">
                  <a:extLst>
                    <a:ext uri="{9D8B030D-6E8A-4147-A177-3AD203B41FA5}">
                      <a16:colId xmlns:a16="http://schemas.microsoft.com/office/drawing/2014/main" val="465230903"/>
                    </a:ext>
                  </a:extLst>
                </a:gridCol>
                <a:gridCol w="2094107">
                  <a:extLst>
                    <a:ext uri="{9D8B030D-6E8A-4147-A177-3AD203B41FA5}">
                      <a16:colId xmlns:a16="http://schemas.microsoft.com/office/drawing/2014/main" val="2797325949"/>
                    </a:ext>
                  </a:extLst>
                </a:gridCol>
                <a:gridCol w="2094107">
                  <a:extLst>
                    <a:ext uri="{9D8B030D-6E8A-4147-A177-3AD203B41FA5}">
                      <a16:colId xmlns:a16="http://schemas.microsoft.com/office/drawing/2014/main" val="574115677"/>
                    </a:ext>
                  </a:extLst>
                </a:gridCol>
                <a:gridCol w="2094107">
                  <a:extLst>
                    <a:ext uri="{9D8B030D-6E8A-4147-A177-3AD203B41FA5}">
                      <a16:colId xmlns:a16="http://schemas.microsoft.com/office/drawing/2014/main" val="568707550"/>
                    </a:ext>
                  </a:extLst>
                </a:gridCol>
              </a:tblGrid>
              <a:tr h="33092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12194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675A92-1136-182B-FACF-D6AA9019A435}"/>
              </a:ext>
            </a:extLst>
          </p:cNvPr>
          <p:cNvSpPr txBox="1"/>
          <p:nvPr/>
        </p:nvSpPr>
        <p:spPr>
          <a:xfrm>
            <a:off x="1469584" y="4151023"/>
            <a:ext cx="8376429" cy="2308324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/>
              <a:t>This example provides the steps for converting D2 to decimal.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D2 in 4-bit binary strings is 1101 and 0010.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1101 and 0010 is 11010010 in an 8-bit grouping.</a:t>
            </a:r>
          </a:p>
          <a:p>
            <a:pPr>
              <a:buFont typeface="+mj-lt"/>
              <a:buAutoNum type="arabicPeriod"/>
            </a:pPr>
            <a:r>
              <a:rPr lang="en-US" sz="2400" b="1" dirty="0"/>
              <a:t>11010010 in binary is equivalent to 210 in decimal.</a:t>
            </a:r>
          </a:p>
          <a:p>
            <a:endParaRPr lang="en-US" sz="2400" b="1" dirty="0"/>
          </a:p>
          <a:p>
            <a:r>
              <a:rPr lang="en-US" sz="2400" b="1" dirty="0"/>
              <a:t>Answer: D2 in hexadecimal is 210 in decima</a:t>
            </a:r>
          </a:p>
        </p:txBody>
      </p:sp>
    </p:spTree>
    <p:extLst>
      <p:ext uri="{BB962C8B-B14F-4D97-AF65-F5344CB8AC3E}">
        <p14:creationId xmlns:p14="http://schemas.microsoft.com/office/powerpoint/2010/main" val="32324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16E41BD-B934-D6DB-4D63-7A475B535452}"/>
              </a:ext>
            </a:extLst>
          </p:cNvPr>
          <p:cNvSpPr/>
          <p:nvPr/>
        </p:nvSpPr>
        <p:spPr>
          <a:xfrm>
            <a:off x="2305455" y="1848255"/>
            <a:ext cx="7149830" cy="28112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62583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173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schneemann</dc:creator>
  <cp:lastModifiedBy>frank schneemann</cp:lastModifiedBy>
  <cp:revision>3</cp:revision>
  <dcterms:created xsi:type="dcterms:W3CDTF">2023-02-12T02:50:58Z</dcterms:created>
  <dcterms:modified xsi:type="dcterms:W3CDTF">2023-02-12T04:27:26Z</dcterms:modified>
</cp:coreProperties>
</file>