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howGuides="1">
      <p:cViewPr varScale="1">
        <p:scale>
          <a:sx n="79" d="100"/>
          <a:sy n="79" d="100"/>
        </p:scale>
        <p:origin x="773" y="72"/>
      </p:cViewPr>
      <p:guideLst>
        <p:guide orient="horz" pos="2160"/>
        <p:guide pos="3840"/>
      </p:guideLst>
    </p:cSldViewPr>
  </p:slideViewPr>
  <p:notesTextViewPr>
    <p:cViewPr>
      <p:scale>
        <a:sx n="1" d="1"/>
        <a:sy n="1" d="1"/>
      </p:scale>
      <p:origin x="0" y="0"/>
    </p:cViewPr>
  </p:notesTextViewPr>
  <p:sorterViewPr>
    <p:cViewPr>
      <p:scale>
        <a:sx n="100" d="100"/>
        <a:sy n="100" d="100"/>
      </p:scale>
      <p:origin x="0" y="-3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71D2-6825-38B7-DFBF-280CA29C4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2F9E4-A550-5CBB-3DAB-F59F3030B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4FD73B-63FE-28FD-377D-537B0320F18E}"/>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B3120F3D-4283-C314-87D8-4031E7750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F065F-15FB-354E-46F3-0B7826D78EF8}"/>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72068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9301-DCB1-6AEF-FEE8-A2C2FFE524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32F44-3D43-E21E-2A82-256547C89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213AF-8BEC-0386-166C-5046813F2F45}"/>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CCFA28B5-A523-D973-F9BE-5EE7B3D0E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3721A-801C-0F65-61AF-DE8B88DDE823}"/>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120479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EE3B1-B8B1-3A78-260D-4C1C3DE8F9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A5196-3A00-7EE3-2247-C2E5B3380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D0529-EBDB-E342-F29B-15298E9F4048}"/>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100170F4-DF46-C9DE-68D7-AD995F182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0F9AC-1450-3177-C787-D7E4DD1B9A8E}"/>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260248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8AA1-C1AE-95A9-D8C9-705EC637F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3D104-7907-6D3E-8612-FA545AABD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A225A-EF59-8F72-7929-A75A9791F456}"/>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57D1F935-F3D6-FF2B-42D1-35CEA16E4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12D36-1627-EBA2-C796-48CD56307EB0}"/>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425098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021C-9B7D-AC6C-EF17-88175C44D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853D8-CF63-17A5-5A64-E1C4D0170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BB455-2D38-B63F-54BC-070F41CF00F1}"/>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934D9D2A-F09E-CD1B-5FE7-99C0394D7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14917-0D44-C5B9-488A-A0E239D8B965}"/>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382892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FFCF-239B-147A-FD49-84929984B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3CF8A-C979-ECFE-ECC9-AFF245C92B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09485-7405-21F1-4296-37AEFAC8B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5D9EB-B1EC-9BD8-2232-6BD9E3047F0A}"/>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6" name="Footer Placeholder 5">
            <a:extLst>
              <a:ext uri="{FF2B5EF4-FFF2-40B4-BE49-F238E27FC236}">
                <a16:creationId xmlns:a16="http://schemas.microsoft.com/office/drawing/2014/main" id="{CBDA72EB-B47D-8164-177B-C2B19D475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60CC4-F3BE-41CB-3FFE-1469C530E6CD}"/>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369599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D616-8CE7-9F05-85A8-F4706EF814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7C374-E9B9-A49E-95DD-EA725315B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C9CE3-A96C-59BD-EE32-259F3CC373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1302D-47E5-51B0-CA00-BA7DAF173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25873-BFDF-E551-9903-F6E4050A5E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AB3DC-8628-77FA-756A-39ECC0275451}"/>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8" name="Footer Placeholder 7">
            <a:extLst>
              <a:ext uri="{FF2B5EF4-FFF2-40B4-BE49-F238E27FC236}">
                <a16:creationId xmlns:a16="http://schemas.microsoft.com/office/drawing/2014/main" id="{D5E21930-F3E5-E907-A8CE-0BDE7F26BC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011AA3-8E46-27A4-43CD-8DA6414121ED}"/>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327244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5AEE-B958-81E0-D93B-70DAAC3D8D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BC5D0-017E-D48D-195D-074209155556}"/>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4" name="Footer Placeholder 3">
            <a:extLst>
              <a:ext uri="{FF2B5EF4-FFF2-40B4-BE49-F238E27FC236}">
                <a16:creationId xmlns:a16="http://schemas.microsoft.com/office/drawing/2014/main" id="{20ED3E40-5856-571F-3BD6-14D4501EB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6014D-EAED-1D62-0961-AEE39B5BD49C}"/>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70192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2FCBD-B7A0-8184-D378-AF5758E9E2D5}"/>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3" name="Footer Placeholder 2">
            <a:extLst>
              <a:ext uri="{FF2B5EF4-FFF2-40B4-BE49-F238E27FC236}">
                <a16:creationId xmlns:a16="http://schemas.microsoft.com/office/drawing/2014/main" id="{99B7B88D-84CE-1B95-5B71-7258FDD7E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034AF9-C843-B168-F704-01E9DCCAD29A}"/>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380048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BCEA-2E59-A637-7877-68AE5BE1A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3BBF7-35D8-5891-B22B-E3E3ADEF7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4E3C6-6707-7C75-BFC0-BB6372B5C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2410-D34F-23A4-F9DD-0EA9F587D123}"/>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6" name="Footer Placeholder 5">
            <a:extLst>
              <a:ext uri="{FF2B5EF4-FFF2-40B4-BE49-F238E27FC236}">
                <a16:creationId xmlns:a16="http://schemas.microsoft.com/office/drawing/2014/main" id="{39E073BB-7A6F-7DAE-3427-31E94A24A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184CC-5BF1-1669-D1CB-6B54B35FA834}"/>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229160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9167-E06A-CB90-ED7E-82337B847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6218AA-0A9B-8843-2DAB-1FDB255ED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299E8-B158-66C7-60FA-ED76E3F80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20A6C-FAE1-45C8-C62E-9186A45CE3A6}"/>
              </a:ext>
            </a:extLst>
          </p:cNvPr>
          <p:cNvSpPr>
            <a:spLocks noGrp="1"/>
          </p:cNvSpPr>
          <p:nvPr>
            <p:ph type="dt" sz="half" idx="10"/>
          </p:nvPr>
        </p:nvSpPr>
        <p:spPr/>
        <p:txBody>
          <a:bodyPr/>
          <a:lstStyle/>
          <a:p>
            <a:fld id="{425E7A0A-F067-4B22-AA5A-B2CD8955FDDF}" type="datetimeFigureOut">
              <a:rPr lang="en-US" smtClean="0"/>
              <a:t>2/12/2023</a:t>
            </a:fld>
            <a:endParaRPr lang="en-US"/>
          </a:p>
        </p:txBody>
      </p:sp>
      <p:sp>
        <p:nvSpPr>
          <p:cNvPr id="6" name="Footer Placeholder 5">
            <a:extLst>
              <a:ext uri="{FF2B5EF4-FFF2-40B4-BE49-F238E27FC236}">
                <a16:creationId xmlns:a16="http://schemas.microsoft.com/office/drawing/2014/main" id="{72EB40A9-4C5A-F257-4E71-0C1365B1E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46C95-A802-B0EC-CFFD-0C04196E7375}"/>
              </a:ext>
            </a:extLst>
          </p:cNvPr>
          <p:cNvSpPr>
            <a:spLocks noGrp="1"/>
          </p:cNvSpPr>
          <p:nvPr>
            <p:ph type="sldNum" sz="quarter" idx="12"/>
          </p:nvPr>
        </p:nvSpPr>
        <p:spPr/>
        <p:txBody>
          <a:bodyPr/>
          <a:lstStyle/>
          <a:p>
            <a:fld id="{7BE7A492-E458-4C39-848B-32357BDCFB4C}" type="slidenum">
              <a:rPr lang="en-US" smtClean="0"/>
              <a:t>‹#›</a:t>
            </a:fld>
            <a:endParaRPr lang="en-US"/>
          </a:p>
        </p:txBody>
      </p:sp>
    </p:spTree>
    <p:extLst>
      <p:ext uri="{BB962C8B-B14F-4D97-AF65-F5344CB8AC3E}">
        <p14:creationId xmlns:p14="http://schemas.microsoft.com/office/powerpoint/2010/main" val="78663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D9DEB-B026-0581-EF1A-77D88FF5C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43F16-55C5-0FAB-4812-8E1F10F2B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5CE09-C0D8-8E45-DCB2-E7C253BC5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E7A0A-F067-4B22-AA5A-B2CD8955FDDF}" type="datetimeFigureOut">
              <a:rPr lang="en-US" smtClean="0"/>
              <a:t>2/12/2023</a:t>
            </a:fld>
            <a:endParaRPr lang="en-US"/>
          </a:p>
        </p:txBody>
      </p:sp>
      <p:sp>
        <p:nvSpPr>
          <p:cNvPr id="5" name="Footer Placeholder 4">
            <a:extLst>
              <a:ext uri="{FF2B5EF4-FFF2-40B4-BE49-F238E27FC236}">
                <a16:creationId xmlns:a16="http://schemas.microsoft.com/office/drawing/2014/main" id="{206689A1-B175-E4F6-9ACB-C0F11884C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3342DC-37AB-4083-5059-51DE57307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7A492-E458-4C39-848B-32357BDCFB4C}" type="slidenum">
              <a:rPr lang="en-US" smtClean="0"/>
              <a:t>‹#›</a:t>
            </a:fld>
            <a:endParaRPr lang="en-US"/>
          </a:p>
        </p:txBody>
      </p:sp>
    </p:spTree>
    <p:extLst>
      <p:ext uri="{BB962C8B-B14F-4D97-AF65-F5344CB8AC3E}">
        <p14:creationId xmlns:p14="http://schemas.microsoft.com/office/powerpoint/2010/main" val="338644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F0D520-DF6B-9FA1-D4AF-0A48032E34A5}"/>
              </a:ext>
            </a:extLst>
          </p:cNvPr>
          <p:cNvSpPr txBox="1"/>
          <p:nvPr/>
        </p:nvSpPr>
        <p:spPr>
          <a:xfrm>
            <a:off x="3083668" y="2402732"/>
            <a:ext cx="6245158"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6000" b="1" dirty="0"/>
              <a:t>CCNA UNIT 6</a:t>
            </a:r>
          </a:p>
          <a:p>
            <a:pPr algn="ctr"/>
            <a:r>
              <a:rPr lang="en-US" sz="6000" b="1" dirty="0"/>
              <a:t>DATALINK LAYER</a:t>
            </a:r>
          </a:p>
        </p:txBody>
      </p:sp>
      <p:sp>
        <p:nvSpPr>
          <p:cNvPr id="5" name="TextBox 4">
            <a:extLst>
              <a:ext uri="{FF2B5EF4-FFF2-40B4-BE49-F238E27FC236}">
                <a16:creationId xmlns:a16="http://schemas.microsoft.com/office/drawing/2014/main" id="{C4EC10FF-73EF-ED06-4CDA-0C641DE9CEFE}"/>
              </a:ext>
            </a:extLst>
          </p:cNvPr>
          <p:cNvSpPr txBox="1"/>
          <p:nvPr/>
        </p:nvSpPr>
        <p:spPr>
          <a:xfrm>
            <a:off x="8959174" y="6352162"/>
            <a:ext cx="3005847" cy="369332"/>
          </a:xfrm>
          <a:prstGeom prst="rect">
            <a:avLst/>
          </a:prstGeom>
          <a:noFill/>
        </p:spPr>
        <p:txBody>
          <a:bodyPr wrap="square" rtlCol="0">
            <a:spAutoFit/>
          </a:bodyPr>
          <a:lstStyle/>
          <a:p>
            <a:r>
              <a:rPr lang="en-US" dirty="0"/>
              <a:t>FRANK SCHNEEMANN, SWC</a:t>
            </a:r>
          </a:p>
        </p:txBody>
      </p:sp>
    </p:spTree>
    <p:extLst>
      <p:ext uri="{BB962C8B-B14F-4D97-AF65-F5344CB8AC3E}">
        <p14:creationId xmlns:p14="http://schemas.microsoft.com/office/powerpoint/2010/main" val="387088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ED6BF2-BF9F-3784-8DFA-3067DEA4B76A}"/>
              </a:ext>
            </a:extLst>
          </p:cNvPr>
          <p:cNvGrpSpPr/>
          <p:nvPr/>
        </p:nvGrpSpPr>
        <p:grpSpPr>
          <a:xfrm>
            <a:off x="3171217" y="4319080"/>
            <a:ext cx="8080442" cy="2178995"/>
            <a:chOff x="1473639" y="2296944"/>
            <a:chExt cx="8117834" cy="2141706"/>
          </a:xfrm>
        </p:grpSpPr>
        <p:pic>
          <p:nvPicPr>
            <p:cNvPr id="3" name="Picture 2">
              <a:extLst>
                <a:ext uri="{FF2B5EF4-FFF2-40B4-BE49-F238E27FC236}">
                  <a16:creationId xmlns:a16="http://schemas.microsoft.com/office/drawing/2014/main" id="{25D97354-F131-D15D-A2AD-8F1FAEA9C9DF}"/>
                </a:ext>
              </a:extLst>
            </p:cNvPr>
            <p:cNvPicPr>
              <a:picLocks noChangeAspect="1"/>
            </p:cNvPicPr>
            <p:nvPr/>
          </p:nvPicPr>
          <p:blipFill>
            <a:blip r:embed="rId2"/>
            <a:stretch>
              <a:fillRect/>
            </a:stretch>
          </p:blipFill>
          <p:spPr>
            <a:xfrm>
              <a:off x="1473639" y="2419350"/>
              <a:ext cx="8117834" cy="2019300"/>
            </a:xfrm>
            <a:prstGeom prst="rect">
              <a:avLst/>
            </a:prstGeom>
          </p:spPr>
        </p:pic>
        <p:pic>
          <p:nvPicPr>
            <p:cNvPr id="5" name="Picture 4">
              <a:extLst>
                <a:ext uri="{FF2B5EF4-FFF2-40B4-BE49-F238E27FC236}">
                  <a16:creationId xmlns:a16="http://schemas.microsoft.com/office/drawing/2014/main" id="{B2CCB3E7-DDC3-507F-AF7F-596E01C8889D}"/>
                </a:ext>
              </a:extLst>
            </p:cNvPr>
            <p:cNvPicPr>
              <a:picLocks noChangeAspect="1"/>
            </p:cNvPicPr>
            <p:nvPr/>
          </p:nvPicPr>
          <p:blipFill>
            <a:blip r:embed="rId3"/>
            <a:stretch>
              <a:fillRect/>
            </a:stretch>
          </p:blipFill>
          <p:spPr>
            <a:xfrm>
              <a:off x="3399716" y="2296944"/>
              <a:ext cx="3952875" cy="571500"/>
            </a:xfrm>
            <a:prstGeom prst="rect">
              <a:avLst/>
            </a:prstGeom>
          </p:spPr>
        </p:pic>
        <p:pic>
          <p:nvPicPr>
            <p:cNvPr id="7" name="Picture 6">
              <a:extLst>
                <a:ext uri="{FF2B5EF4-FFF2-40B4-BE49-F238E27FC236}">
                  <a16:creationId xmlns:a16="http://schemas.microsoft.com/office/drawing/2014/main" id="{A9123202-A5F8-E844-64AB-CE32EA532283}"/>
                </a:ext>
              </a:extLst>
            </p:cNvPr>
            <p:cNvPicPr>
              <a:picLocks noChangeAspect="1"/>
            </p:cNvPicPr>
            <p:nvPr/>
          </p:nvPicPr>
          <p:blipFill>
            <a:blip r:embed="rId4"/>
            <a:stretch>
              <a:fillRect/>
            </a:stretch>
          </p:blipFill>
          <p:spPr>
            <a:xfrm>
              <a:off x="3399716" y="3367797"/>
              <a:ext cx="4086225" cy="571500"/>
            </a:xfrm>
            <a:prstGeom prst="rect">
              <a:avLst/>
            </a:prstGeom>
          </p:spPr>
        </p:pic>
      </p:grpSp>
      <p:sp>
        <p:nvSpPr>
          <p:cNvPr id="9" name="TextBox 8">
            <a:extLst>
              <a:ext uri="{FF2B5EF4-FFF2-40B4-BE49-F238E27FC236}">
                <a16:creationId xmlns:a16="http://schemas.microsoft.com/office/drawing/2014/main" id="{EED6AF58-84B3-8C15-2497-A40C59B025C3}"/>
              </a:ext>
            </a:extLst>
          </p:cNvPr>
          <p:cNvSpPr txBox="1"/>
          <p:nvPr/>
        </p:nvSpPr>
        <p:spPr>
          <a:xfrm>
            <a:off x="321013" y="3795860"/>
            <a:ext cx="339495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t>FULL DUPLEX</a:t>
            </a:r>
          </a:p>
        </p:txBody>
      </p:sp>
      <p:pic>
        <p:nvPicPr>
          <p:cNvPr id="11" name="Picture 10">
            <a:extLst>
              <a:ext uri="{FF2B5EF4-FFF2-40B4-BE49-F238E27FC236}">
                <a16:creationId xmlns:a16="http://schemas.microsoft.com/office/drawing/2014/main" id="{C8AF9F9B-8866-9CA1-FAF5-F10801D1AFE0}"/>
              </a:ext>
            </a:extLst>
          </p:cNvPr>
          <p:cNvPicPr>
            <a:picLocks noChangeAspect="1"/>
          </p:cNvPicPr>
          <p:nvPr/>
        </p:nvPicPr>
        <p:blipFill>
          <a:blip r:embed="rId5"/>
          <a:stretch>
            <a:fillRect/>
          </a:stretch>
        </p:blipFill>
        <p:spPr>
          <a:xfrm>
            <a:off x="3555156" y="807506"/>
            <a:ext cx="7456555" cy="2171700"/>
          </a:xfrm>
          <a:prstGeom prst="rect">
            <a:avLst/>
          </a:prstGeom>
        </p:spPr>
      </p:pic>
      <p:sp>
        <p:nvSpPr>
          <p:cNvPr id="14" name="TextBox 13">
            <a:extLst>
              <a:ext uri="{FF2B5EF4-FFF2-40B4-BE49-F238E27FC236}">
                <a16:creationId xmlns:a16="http://schemas.microsoft.com/office/drawing/2014/main" id="{8F952EEE-8F66-4913-1BC1-89433C701D0C}"/>
              </a:ext>
            </a:extLst>
          </p:cNvPr>
          <p:cNvSpPr txBox="1"/>
          <p:nvPr/>
        </p:nvSpPr>
        <p:spPr>
          <a:xfrm>
            <a:off x="408561" y="1179589"/>
            <a:ext cx="300584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t>HALF </a:t>
            </a:r>
            <a:r>
              <a:rPr lang="en-US" sz="2400" b="1" dirty="0" err="1"/>
              <a:t>DUPLEXe</a:t>
            </a:r>
            <a:endParaRPr lang="en-US" sz="2400" b="1" dirty="0"/>
          </a:p>
        </p:txBody>
      </p:sp>
    </p:spTree>
    <p:extLst>
      <p:ext uri="{BB962C8B-B14F-4D97-AF65-F5344CB8AC3E}">
        <p14:creationId xmlns:p14="http://schemas.microsoft.com/office/powerpoint/2010/main" val="17153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C1E12-D54A-8BF6-DF15-47186E13290A}"/>
              </a:ext>
            </a:extLst>
          </p:cNvPr>
          <p:cNvPicPr>
            <a:picLocks noChangeAspect="1"/>
          </p:cNvPicPr>
          <p:nvPr/>
        </p:nvPicPr>
        <p:blipFill>
          <a:blip r:embed="rId2"/>
          <a:stretch>
            <a:fillRect/>
          </a:stretch>
        </p:blipFill>
        <p:spPr>
          <a:xfrm>
            <a:off x="1721796" y="3254083"/>
            <a:ext cx="8978630" cy="3417734"/>
          </a:xfrm>
          <a:prstGeom prst="rect">
            <a:avLst/>
          </a:prstGeom>
        </p:spPr>
      </p:pic>
      <p:sp>
        <p:nvSpPr>
          <p:cNvPr id="5" name="TextBox 4">
            <a:extLst>
              <a:ext uri="{FF2B5EF4-FFF2-40B4-BE49-F238E27FC236}">
                <a16:creationId xmlns:a16="http://schemas.microsoft.com/office/drawing/2014/main" id="{C4980B27-1CD0-A736-8BDB-3EF57401417A}"/>
              </a:ext>
            </a:extLst>
          </p:cNvPr>
          <p:cNvSpPr txBox="1"/>
          <p:nvPr/>
        </p:nvSpPr>
        <p:spPr>
          <a:xfrm>
            <a:off x="634729" y="186183"/>
            <a:ext cx="10950914" cy="3046988"/>
          </a:xfrm>
          <a:prstGeom prst="rect">
            <a:avLst/>
          </a:prstGeom>
          <a:noFill/>
        </p:spPr>
        <p:txBody>
          <a:bodyPr wrap="square">
            <a:spAutoFit/>
          </a:bodyPr>
          <a:lstStyle/>
          <a:p>
            <a:r>
              <a:rPr lang="en-US" sz="2400" b="1" dirty="0"/>
              <a:t>Contention-based access </a:t>
            </a:r>
          </a:p>
          <a:p>
            <a:r>
              <a:rPr lang="en-US" sz="2400" b="1" dirty="0"/>
              <a:t>In contention-based multiaccess networks, all nodes are operating in half-duplex, competing for the use of the medium. However, only one device can send at a time. Examples of contention-based access methods include the following:</a:t>
            </a:r>
          </a:p>
          <a:p>
            <a:pPr>
              <a:buFont typeface="Arial" panose="020B0604020202020204" pitchFamily="34" charset="0"/>
              <a:buChar char="•"/>
            </a:pPr>
            <a:r>
              <a:rPr lang="en-US" sz="2400" b="1" dirty="0"/>
              <a:t> Carrier sense multiple access with collision detection (CSMA/CD) used on legacy bus-topology Ethernet LANs</a:t>
            </a:r>
          </a:p>
          <a:p>
            <a:pPr>
              <a:buFont typeface="Arial" panose="020B0604020202020204" pitchFamily="34" charset="0"/>
              <a:buChar char="•"/>
            </a:pPr>
            <a:r>
              <a:rPr lang="en-US" sz="2400" b="1" dirty="0"/>
              <a:t> Carrier sense multiple access with collision avoidance (CSMA/CA) used on Wireless LANs</a:t>
            </a:r>
          </a:p>
        </p:txBody>
      </p:sp>
    </p:spTree>
    <p:extLst>
      <p:ext uri="{BB962C8B-B14F-4D97-AF65-F5344CB8AC3E}">
        <p14:creationId xmlns:p14="http://schemas.microsoft.com/office/powerpoint/2010/main" val="85546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78CB2-0518-824D-8F22-D4E207A22453}"/>
              </a:ext>
            </a:extLst>
          </p:cNvPr>
          <p:cNvPicPr>
            <a:picLocks noChangeAspect="1"/>
          </p:cNvPicPr>
          <p:nvPr/>
        </p:nvPicPr>
        <p:blipFill>
          <a:blip r:embed="rId2"/>
          <a:stretch>
            <a:fillRect/>
          </a:stretch>
        </p:blipFill>
        <p:spPr>
          <a:xfrm>
            <a:off x="4854508" y="557922"/>
            <a:ext cx="6743700" cy="5353050"/>
          </a:xfrm>
          <a:prstGeom prst="rect">
            <a:avLst/>
          </a:prstGeom>
        </p:spPr>
      </p:pic>
      <p:sp>
        <p:nvSpPr>
          <p:cNvPr id="5" name="TextBox 4">
            <a:extLst>
              <a:ext uri="{FF2B5EF4-FFF2-40B4-BE49-F238E27FC236}">
                <a16:creationId xmlns:a16="http://schemas.microsoft.com/office/drawing/2014/main" id="{1141B391-7926-39A8-F9AA-347EA049A0B2}"/>
              </a:ext>
            </a:extLst>
          </p:cNvPr>
          <p:cNvSpPr txBox="1"/>
          <p:nvPr/>
        </p:nvSpPr>
        <p:spPr>
          <a:xfrm>
            <a:off x="447877" y="602957"/>
            <a:ext cx="4260716" cy="5632311"/>
          </a:xfrm>
          <a:prstGeom prst="rect">
            <a:avLst/>
          </a:prstGeom>
          <a:noFill/>
        </p:spPr>
        <p:txBody>
          <a:bodyPr wrap="square">
            <a:spAutoFit/>
          </a:bodyPr>
          <a:lstStyle/>
          <a:p>
            <a:r>
              <a:rPr lang="en-US" sz="2400" b="1" dirty="0">
                <a:effectLst/>
              </a:rPr>
              <a:t>Controlled access</a:t>
            </a:r>
          </a:p>
          <a:p>
            <a:endParaRPr lang="en-US" sz="2400" b="1" dirty="0">
              <a:effectLst/>
            </a:endParaRPr>
          </a:p>
          <a:p>
            <a:r>
              <a:rPr lang="en-US" sz="2400" b="1" dirty="0">
                <a:effectLst/>
              </a:rPr>
              <a:t>In a controlled-based multiaccess network, each node has its own time to use the medium. These deterministic types of legacy networks are inefficient because a device must wait its turn to access the medium. Examples of multiaccess networks that use controlled access include the following:</a:t>
            </a:r>
          </a:p>
          <a:p>
            <a:pPr>
              <a:buFont typeface="Arial" panose="020B0604020202020204" pitchFamily="34" charset="0"/>
              <a:buChar char="•"/>
            </a:pPr>
            <a:r>
              <a:rPr lang="en-US" sz="2400" b="1" dirty="0">
                <a:effectLst/>
              </a:rPr>
              <a:t>Legacy Token Ring</a:t>
            </a:r>
          </a:p>
          <a:p>
            <a:pPr>
              <a:buFont typeface="Arial" panose="020B0604020202020204" pitchFamily="34" charset="0"/>
              <a:buChar char="•"/>
            </a:pPr>
            <a:r>
              <a:rPr lang="en-US" sz="2400" b="1" dirty="0">
                <a:effectLst/>
              </a:rPr>
              <a:t>Legacy ARCNET</a:t>
            </a:r>
          </a:p>
        </p:txBody>
      </p:sp>
    </p:spTree>
    <p:extLst>
      <p:ext uri="{BB962C8B-B14F-4D97-AF65-F5344CB8AC3E}">
        <p14:creationId xmlns:p14="http://schemas.microsoft.com/office/powerpoint/2010/main" val="299770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F411C-1907-8EA0-2024-2510FD8F0909}"/>
              </a:ext>
            </a:extLst>
          </p:cNvPr>
          <p:cNvPicPr>
            <a:picLocks noChangeAspect="1"/>
          </p:cNvPicPr>
          <p:nvPr/>
        </p:nvPicPr>
        <p:blipFill>
          <a:blip r:embed="rId2"/>
          <a:stretch>
            <a:fillRect/>
          </a:stretch>
        </p:blipFill>
        <p:spPr>
          <a:xfrm>
            <a:off x="2928026" y="1811940"/>
            <a:ext cx="9007102" cy="4609227"/>
          </a:xfrm>
          <a:prstGeom prst="rect">
            <a:avLst/>
          </a:prstGeom>
        </p:spPr>
      </p:pic>
      <p:sp>
        <p:nvSpPr>
          <p:cNvPr id="5" name="TextBox 4">
            <a:extLst>
              <a:ext uri="{FF2B5EF4-FFF2-40B4-BE49-F238E27FC236}">
                <a16:creationId xmlns:a16="http://schemas.microsoft.com/office/drawing/2014/main" id="{958B99F5-888C-A803-A38F-A44B06B39505}"/>
              </a:ext>
            </a:extLst>
          </p:cNvPr>
          <p:cNvSpPr txBox="1"/>
          <p:nvPr/>
        </p:nvSpPr>
        <p:spPr>
          <a:xfrm>
            <a:off x="2850205" y="242280"/>
            <a:ext cx="8725710" cy="1569660"/>
          </a:xfrm>
          <a:prstGeom prst="rect">
            <a:avLst/>
          </a:prstGeom>
          <a:noFill/>
        </p:spPr>
        <p:txBody>
          <a:bodyPr wrap="square">
            <a:spAutoFit/>
          </a:bodyPr>
          <a:lstStyle/>
          <a:p>
            <a:r>
              <a:rPr lang="en-US" sz="2400" b="1" dirty="0"/>
              <a:t>All devices attached to the hub will receive the frame. However, because the frame has a destination data link address for PC3, only that device will accept and copy in the entire frame. All other device NICs will ignore the frame, as shown in the figure.</a:t>
            </a:r>
          </a:p>
        </p:txBody>
      </p:sp>
      <p:sp>
        <p:nvSpPr>
          <p:cNvPr id="7" name="TextBox 6">
            <a:extLst>
              <a:ext uri="{FF2B5EF4-FFF2-40B4-BE49-F238E27FC236}">
                <a16:creationId xmlns:a16="http://schemas.microsoft.com/office/drawing/2014/main" id="{786F5E69-0E78-E9AB-0B4D-0339F984DD68}"/>
              </a:ext>
            </a:extLst>
          </p:cNvPr>
          <p:cNvSpPr txBox="1"/>
          <p:nvPr/>
        </p:nvSpPr>
        <p:spPr>
          <a:xfrm>
            <a:off x="255350" y="2751928"/>
            <a:ext cx="2624037" cy="3416320"/>
          </a:xfrm>
          <a:prstGeom prst="rect">
            <a:avLst/>
          </a:prstGeom>
          <a:noFill/>
        </p:spPr>
        <p:txBody>
          <a:bodyPr wrap="square">
            <a:spAutoFit/>
          </a:bodyPr>
          <a:lstStyle/>
          <a:p>
            <a:pPr>
              <a:buFont typeface="Arial" panose="020B0604020202020204" pitchFamily="34" charset="0"/>
              <a:buChar char="•"/>
            </a:pPr>
            <a:r>
              <a:rPr lang="en-US" sz="2400" b="1" dirty="0"/>
              <a:t>Wireless LAN (uses CSMA/CA)</a:t>
            </a:r>
          </a:p>
          <a:p>
            <a:pPr>
              <a:buFont typeface="Arial" panose="020B0604020202020204" pitchFamily="34" charset="0"/>
              <a:buChar char="•"/>
            </a:pPr>
            <a:r>
              <a:rPr lang="en-US" sz="2400" b="1" dirty="0"/>
              <a:t> Legacy bus-topology Ethernet LAN (uses CSMA/CD)</a:t>
            </a:r>
          </a:p>
          <a:p>
            <a:pPr>
              <a:buFont typeface="Arial" panose="020B0604020202020204" pitchFamily="34" charset="0"/>
              <a:buChar char="•"/>
            </a:pPr>
            <a:r>
              <a:rPr lang="en-US" sz="2400" b="1" dirty="0"/>
              <a:t> Legacy Ethernet LAN using a hub (uses CSMA/CD)</a:t>
            </a:r>
          </a:p>
        </p:txBody>
      </p:sp>
      <p:sp>
        <p:nvSpPr>
          <p:cNvPr id="10" name="TextBox 9">
            <a:extLst>
              <a:ext uri="{FF2B5EF4-FFF2-40B4-BE49-F238E27FC236}">
                <a16:creationId xmlns:a16="http://schemas.microsoft.com/office/drawing/2014/main" id="{8C48E949-0BDC-1262-EE06-57E0E83DC4A9}"/>
              </a:ext>
            </a:extLst>
          </p:cNvPr>
          <p:cNvSpPr txBox="1"/>
          <p:nvPr/>
        </p:nvSpPr>
        <p:spPr>
          <a:xfrm>
            <a:off x="255350" y="531000"/>
            <a:ext cx="216683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a:t>Contention-Based Access - CSMA/CD</a:t>
            </a:r>
          </a:p>
        </p:txBody>
      </p:sp>
    </p:spTree>
    <p:extLst>
      <p:ext uri="{BB962C8B-B14F-4D97-AF65-F5344CB8AC3E}">
        <p14:creationId xmlns:p14="http://schemas.microsoft.com/office/powerpoint/2010/main" val="387076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C04F4-2D0D-5D37-087D-44D5E12A2A6B}"/>
              </a:ext>
            </a:extLst>
          </p:cNvPr>
          <p:cNvPicPr>
            <a:picLocks noChangeAspect="1"/>
          </p:cNvPicPr>
          <p:nvPr/>
        </p:nvPicPr>
        <p:blipFill>
          <a:blip r:embed="rId2"/>
          <a:stretch>
            <a:fillRect/>
          </a:stretch>
        </p:blipFill>
        <p:spPr>
          <a:xfrm>
            <a:off x="3867154" y="1635343"/>
            <a:ext cx="7980934" cy="4788560"/>
          </a:xfrm>
          <a:prstGeom prst="rect">
            <a:avLst/>
          </a:prstGeom>
        </p:spPr>
      </p:pic>
      <p:sp>
        <p:nvSpPr>
          <p:cNvPr id="5" name="TextBox 4">
            <a:extLst>
              <a:ext uri="{FF2B5EF4-FFF2-40B4-BE49-F238E27FC236}">
                <a16:creationId xmlns:a16="http://schemas.microsoft.com/office/drawing/2014/main" id="{25AA8635-C4A6-F2A0-38C5-BD56CC4760AD}"/>
              </a:ext>
            </a:extLst>
          </p:cNvPr>
          <p:cNvSpPr txBox="1"/>
          <p:nvPr/>
        </p:nvSpPr>
        <p:spPr>
          <a:xfrm>
            <a:off x="420721" y="2545001"/>
            <a:ext cx="3606530" cy="2677656"/>
          </a:xfrm>
          <a:prstGeom prst="rect">
            <a:avLst/>
          </a:prstGeom>
          <a:noFill/>
        </p:spPr>
        <p:txBody>
          <a:bodyPr wrap="square">
            <a:spAutoFit/>
          </a:bodyPr>
          <a:lstStyle/>
          <a:p>
            <a:r>
              <a:rPr lang="en-US" sz="2400" b="1" dirty="0"/>
              <a:t>In the figure, if host A is receiving a wireless frame from the access point, hosts B, and C will also see the frame and how long the medium will be unavailable</a:t>
            </a:r>
            <a:r>
              <a:rPr lang="en-US" dirty="0"/>
              <a:t>.</a:t>
            </a:r>
          </a:p>
        </p:txBody>
      </p:sp>
      <p:sp>
        <p:nvSpPr>
          <p:cNvPr id="7" name="TextBox 6">
            <a:extLst>
              <a:ext uri="{FF2B5EF4-FFF2-40B4-BE49-F238E27FC236}">
                <a16:creationId xmlns:a16="http://schemas.microsoft.com/office/drawing/2014/main" id="{AB3FA413-85D4-5099-F99D-196A6D54308F}"/>
              </a:ext>
            </a:extLst>
          </p:cNvPr>
          <p:cNvSpPr txBox="1"/>
          <p:nvPr/>
        </p:nvSpPr>
        <p:spPr>
          <a:xfrm>
            <a:off x="420721" y="434097"/>
            <a:ext cx="360653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dirty="0"/>
              <a:t>Contention-Based Access - CSMA/CA</a:t>
            </a:r>
          </a:p>
        </p:txBody>
      </p:sp>
    </p:spTree>
    <p:extLst>
      <p:ext uri="{BB962C8B-B14F-4D97-AF65-F5344CB8AC3E}">
        <p14:creationId xmlns:p14="http://schemas.microsoft.com/office/powerpoint/2010/main" val="333926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EA0C01-FF4D-C477-1A40-AFD7CD8C1FF1}"/>
              </a:ext>
            </a:extLst>
          </p:cNvPr>
          <p:cNvPicPr>
            <a:picLocks noChangeAspect="1"/>
          </p:cNvPicPr>
          <p:nvPr/>
        </p:nvPicPr>
        <p:blipFill>
          <a:blip r:embed="rId2"/>
          <a:stretch>
            <a:fillRect/>
          </a:stretch>
        </p:blipFill>
        <p:spPr>
          <a:xfrm>
            <a:off x="797668" y="2487125"/>
            <a:ext cx="10873090" cy="4047924"/>
          </a:xfrm>
          <a:prstGeom prst="rect">
            <a:avLst/>
          </a:prstGeom>
        </p:spPr>
      </p:pic>
      <p:sp>
        <p:nvSpPr>
          <p:cNvPr id="3" name="TextBox 2">
            <a:extLst>
              <a:ext uri="{FF2B5EF4-FFF2-40B4-BE49-F238E27FC236}">
                <a16:creationId xmlns:a16="http://schemas.microsoft.com/office/drawing/2014/main" id="{9B6905F1-EFF9-1716-F5E1-B342A17E55EE}"/>
              </a:ext>
            </a:extLst>
          </p:cNvPr>
          <p:cNvSpPr txBox="1"/>
          <p:nvPr/>
        </p:nvSpPr>
        <p:spPr>
          <a:xfrm>
            <a:off x="3297677" y="169073"/>
            <a:ext cx="8268510" cy="3046988"/>
          </a:xfrm>
          <a:prstGeom prst="rect">
            <a:avLst/>
          </a:prstGeom>
          <a:noFill/>
        </p:spPr>
        <p:txBody>
          <a:bodyPr wrap="square">
            <a:spAutoFit/>
          </a:bodyPr>
          <a:lstStyle/>
          <a:p>
            <a:r>
              <a:rPr lang="en-US" sz="2400" b="1" dirty="0"/>
              <a:t>The data link protocol is responsible for NIC-to-NIC communications within the same network. Although there are many different data link layer protocols that describe data link layer frames, each frame type has three basic parts:</a:t>
            </a:r>
          </a:p>
          <a:p>
            <a:endParaRPr lang="en-US" sz="2400" b="1" dirty="0"/>
          </a:p>
          <a:p>
            <a:r>
              <a:rPr lang="en-US" sz="2400" b="1" dirty="0"/>
              <a:t>    Header</a:t>
            </a:r>
          </a:p>
          <a:p>
            <a:r>
              <a:rPr lang="en-US" sz="2400" b="1" dirty="0"/>
              <a:t>    Data</a:t>
            </a:r>
          </a:p>
          <a:p>
            <a:r>
              <a:rPr lang="en-US" sz="2400" b="1" dirty="0"/>
              <a:t>    Trailer</a:t>
            </a:r>
          </a:p>
        </p:txBody>
      </p:sp>
      <p:sp>
        <p:nvSpPr>
          <p:cNvPr id="7" name="TextBox 6">
            <a:extLst>
              <a:ext uri="{FF2B5EF4-FFF2-40B4-BE49-F238E27FC236}">
                <a16:creationId xmlns:a16="http://schemas.microsoft.com/office/drawing/2014/main" id="{CA35E0AD-E9ED-8F13-40CF-65807A97F7D5}"/>
              </a:ext>
            </a:extLst>
          </p:cNvPr>
          <p:cNvSpPr txBox="1"/>
          <p:nvPr/>
        </p:nvSpPr>
        <p:spPr>
          <a:xfrm>
            <a:off x="488815" y="578955"/>
            <a:ext cx="234193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t>The Frame</a:t>
            </a:r>
          </a:p>
        </p:txBody>
      </p:sp>
    </p:spTree>
    <p:extLst>
      <p:ext uri="{BB962C8B-B14F-4D97-AF65-F5344CB8AC3E}">
        <p14:creationId xmlns:p14="http://schemas.microsoft.com/office/powerpoint/2010/main" val="372909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39582B-2174-0ABC-79C0-D643211F4297}"/>
              </a:ext>
            </a:extLst>
          </p:cNvPr>
          <p:cNvSpPr txBox="1"/>
          <p:nvPr/>
        </p:nvSpPr>
        <p:spPr>
          <a:xfrm>
            <a:off x="179151" y="340866"/>
            <a:ext cx="265159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t>Frame Fields</a:t>
            </a:r>
          </a:p>
        </p:txBody>
      </p:sp>
      <p:sp>
        <p:nvSpPr>
          <p:cNvPr id="5" name="TextBox 4">
            <a:extLst>
              <a:ext uri="{FF2B5EF4-FFF2-40B4-BE49-F238E27FC236}">
                <a16:creationId xmlns:a16="http://schemas.microsoft.com/office/drawing/2014/main" id="{FB56E9D4-A7ED-F888-6386-5C218ED888C4}"/>
              </a:ext>
            </a:extLst>
          </p:cNvPr>
          <p:cNvSpPr txBox="1"/>
          <p:nvPr/>
        </p:nvSpPr>
        <p:spPr>
          <a:xfrm>
            <a:off x="3103124" y="340866"/>
            <a:ext cx="8443608" cy="1200329"/>
          </a:xfrm>
          <a:prstGeom prst="rect">
            <a:avLst/>
          </a:prstGeom>
          <a:noFill/>
        </p:spPr>
        <p:txBody>
          <a:bodyPr wrap="square">
            <a:spAutoFit/>
          </a:bodyPr>
          <a:lstStyle/>
          <a:p>
            <a:r>
              <a:rPr lang="en-US" sz="2400" b="1" dirty="0">
                <a:effectLst/>
              </a:rPr>
              <a:t>The generic frame fields are shown in the figure. Not all protocols include all these fields. The standards for a specific data link protocol define the actual frame format</a:t>
            </a:r>
            <a:r>
              <a:rPr lang="en-US" dirty="0">
                <a:effectLst/>
              </a:rPr>
              <a:t>.</a:t>
            </a:r>
          </a:p>
        </p:txBody>
      </p:sp>
      <p:pic>
        <p:nvPicPr>
          <p:cNvPr id="7" name="Picture 6">
            <a:extLst>
              <a:ext uri="{FF2B5EF4-FFF2-40B4-BE49-F238E27FC236}">
                <a16:creationId xmlns:a16="http://schemas.microsoft.com/office/drawing/2014/main" id="{55E906B2-6033-6937-DF6A-DFBC758E431E}"/>
              </a:ext>
            </a:extLst>
          </p:cNvPr>
          <p:cNvPicPr>
            <a:picLocks noChangeAspect="1"/>
          </p:cNvPicPr>
          <p:nvPr/>
        </p:nvPicPr>
        <p:blipFill>
          <a:blip r:embed="rId2"/>
          <a:stretch>
            <a:fillRect/>
          </a:stretch>
        </p:blipFill>
        <p:spPr>
          <a:xfrm>
            <a:off x="525294" y="2192989"/>
            <a:ext cx="11021438" cy="4063770"/>
          </a:xfrm>
          <a:prstGeom prst="rect">
            <a:avLst/>
          </a:prstGeom>
        </p:spPr>
      </p:pic>
    </p:spTree>
    <p:extLst>
      <p:ext uri="{BB962C8B-B14F-4D97-AF65-F5344CB8AC3E}">
        <p14:creationId xmlns:p14="http://schemas.microsoft.com/office/powerpoint/2010/main" val="269546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2BACB-41DF-FC1D-FA97-F4161E0EFE96}"/>
              </a:ext>
            </a:extLst>
          </p:cNvPr>
          <p:cNvSpPr txBox="1"/>
          <p:nvPr/>
        </p:nvSpPr>
        <p:spPr>
          <a:xfrm>
            <a:off x="226168" y="345492"/>
            <a:ext cx="284777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t>Layer 2 Addresses</a:t>
            </a:r>
          </a:p>
        </p:txBody>
      </p:sp>
      <p:pic>
        <p:nvPicPr>
          <p:cNvPr id="5" name="Picture 4">
            <a:extLst>
              <a:ext uri="{FF2B5EF4-FFF2-40B4-BE49-F238E27FC236}">
                <a16:creationId xmlns:a16="http://schemas.microsoft.com/office/drawing/2014/main" id="{90BA839C-EE87-75D8-A511-7F01D9063311}"/>
              </a:ext>
            </a:extLst>
          </p:cNvPr>
          <p:cNvPicPr>
            <a:picLocks noChangeAspect="1"/>
          </p:cNvPicPr>
          <p:nvPr/>
        </p:nvPicPr>
        <p:blipFill>
          <a:blip r:embed="rId2"/>
          <a:stretch>
            <a:fillRect/>
          </a:stretch>
        </p:blipFill>
        <p:spPr>
          <a:xfrm>
            <a:off x="856388" y="1650374"/>
            <a:ext cx="10479223" cy="4983491"/>
          </a:xfrm>
          <a:prstGeom prst="rect">
            <a:avLst/>
          </a:prstGeom>
        </p:spPr>
      </p:pic>
      <p:sp>
        <p:nvSpPr>
          <p:cNvPr id="9" name="TextBox 8">
            <a:extLst>
              <a:ext uri="{FF2B5EF4-FFF2-40B4-BE49-F238E27FC236}">
                <a16:creationId xmlns:a16="http://schemas.microsoft.com/office/drawing/2014/main" id="{ABEB4D7A-ECB2-E8BB-BB64-50C29119BDFB}"/>
              </a:ext>
            </a:extLst>
          </p:cNvPr>
          <p:cNvSpPr txBox="1"/>
          <p:nvPr/>
        </p:nvSpPr>
        <p:spPr>
          <a:xfrm>
            <a:off x="3630849" y="224135"/>
            <a:ext cx="7954794" cy="1200329"/>
          </a:xfrm>
          <a:prstGeom prst="rect">
            <a:avLst/>
          </a:prstGeom>
          <a:noFill/>
        </p:spPr>
        <p:txBody>
          <a:bodyPr wrap="square">
            <a:spAutoFit/>
          </a:bodyPr>
          <a:lstStyle/>
          <a:p>
            <a:r>
              <a:rPr lang="en-US" sz="2400" b="1" dirty="0"/>
              <a:t>R2 encapsulates the Layer 3 IP packet in a new Layer 2 frame. In the frame header, R2 adds its Layer 2 address as the source and the Layer 2 address for the server as the destination</a:t>
            </a:r>
          </a:p>
        </p:txBody>
      </p:sp>
    </p:spTree>
    <p:extLst>
      <p:ext uri="{BB962C8B-B14F-4D97-AF65-F5344CB8AC3E}">
        <p14:creationId xmlns:p14="http://schemas.microsoft.com/office/powerpoint/2010/main" val="428656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0A2773-8264-C53A-48E1-FD79DD96A155}"/>
              </a:ext>
            </a:extLst>
          </p:cNvPr>
          <p:cNvPicPr>
            <a:picLocks noChangeAspect="1"/>
          </p:cNvPicPr>
          <p:nvPr/>
        </p:nvPicPr>
        <p:blipFill>
          <a:blip r:embed="rId2"/>
          <a:stretch>
            <a:fillRect/>
          </a:stretch>
        </p:blipFill>
        <p:spPr>
          <a:xfrm>
            <a:off x="677694" y="1871515"/>
            <a:ext cx="7201710" cy="4761395"/>
          </a:xfrm>
          <a:prstGeom prst="rect">
            <a:avLst/>
          </a:prstGeom>
        </p:spPr>
      </p:pic>
      <p:sp>
        <p:nvSpPr>
          <p:cNvPr id="3" name="TextBox 2">
            <a:extLst>
              <a:ext uri="{FF2B5EF4-FFF2-40B4-BE49-F238E27FC236}">
                <a16:creationId xmlns:a16="http://schemas.microsoft.com/office/drawing/2014/main" id="{E9ACA10F-F835-C934-D006-7F5BAC8465DD}"/>
              </a:ext>
            </a:extLst>
          </p:cNvPr>
          <p:cNvSpPr txBox="1"/>
          <p:nvPr/>
        </p:nvSpPr>
        <p:spPr>
          <a:xfrm>
            <a:off x="6780179" y="322370"/>
            <a:ext cx="4698458" cy="4893647"/>
          </a:xfrm>
          <a:prstGeom prst="rect">
            <a:avLst/>
          </a:prstGeom>
          <a:noFill/>
        </p:spPr>
        <p:txBody>
          <a:bodyPr wrap="square">
            <a:spAutoFit/>
          </a:bodyPr>
          <a:lstStyle/>
          <a:p>
            <a:r>
              <a:rPr lang="en-US" sz="2400" b="1" dirty="0"/>
              <a:t>Some of the common WAN protocols over the years have included:</a:t>
            </a:r>
          </a:p>
          <a:p>
            <a:pPr>
              <a:buFont typeface="Arial" panose="020B0604020202020204" pitchFamily="34" charset="0"/>
              <a:buChar char="•"/>
            </a:pPr>
            <a:r>
              <a:rPr lang="en-US" sz="2400" b="1" dirty="0"/>
              <a:t>Point-to-Point Protocol (PPP)</a:t>
            </a:r>
          </a:p>
          <a:p>
            <a:pPr>
              <a:buFont typeface="Arial" panose="020B0604020202020204" pitchFamily="34" charset="0"/>
              <a:buChar char="•"/>
            </a:pPr>
            <a:r>
              <a:rPr lang="en-US" sz="2400" b="1" dirty="0"/>
              <a:t>High-Level Data Link Control (HDLC)</a:t>
            </a:r>
          </a:p>
          <a:p>
            <a:pPr>
              <a:buFont typeface="Arial" panose="020B0604020202020204" pitchFamily="34" charset="0"/>
              <a:buChar char="•"/>
            </a:pPr>
            <a:r>
              <a:rPr lang="en-US" sz="2400" b="1" dirty="0"/>
              <a:t>Frame Relay</a:t>
            </a:r>
          </a:p>
          <a:p>
            <a:pPr>
              <a:buFont typeface="Arial" panose="020B0604020202020204" pitchFamily="34" charset="0"/>
              <a:buChar char="•"/>
            </a:pPr>
            <a:r>
              <a:rPr lang="en-US" sz="2400" b="1" dirty="0"/>
              <a:t>Asynchronous Transfer Mode (ATM)</a:t>
            </a:r>
          </a:p>
          <a:p>
            <a:pPr>
              <a:buFont typeface="Arial" panose="020B0604020202020204" pitchFamily="34" charset="0"/>
              <a:buChar char="•"/>
            </a:pPr>
            <a:r>
              <a:rPr lang="en-US" sz="2400" b="1" dirty="0"/>
              <a:t>X.25</a:t>
            </a:r>
          </a:p>
          <a:p>
            <a:r>
              <a:rPr lang="en-US" sz="2400" b="1" dirty="0"/>
              <a:t>These Layer 2 protocols are now being replaced in the WAN by Ethernet.</a:t>
            </a:r>
          </a:p>
        </p:txBody>
      </p:sp>
      <p:sp>
        <p:nvSpPr>
          <p:cNvPr id="5" name="TextBox 4">
            <a:extLst>
              <a:ext uri="{FF2B5EF4-FFF2-40B4-BE49-F238E27FC236}">
                <a16:creationId xmlns:a16="http://schemas.microsoft.com/office/drawing/2014/main" id="{F1939BFF-309D-37EA-714C-F942DC2A9373}"/>
              </a:ext>
            </a:extLst>
          </p:cNvPr>
          <p:cNvSpPr txBox="1"/>
          <p:nvPr/>
        </p:nvSpPr>
        <p:spPr>
          <a:xfrm>
            <a:off x="338037" y="549772"/>
            <a:ext cx="235652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t>LAN and WAN Frames</a:t>
            </a:r>
          </a:p>
        </p:txBody>
      </p:sp>
      <p:pic>
        <p:nvPicPr>
          <p:cNvPr id="9" name="Picture 8">
            <a:extLst>
              <a:ext uri="{FF2B5EF4-FFF2-40B4-BE49-F238E27FC236}">
                <a16:creationId xmlns:a16="http://schemas.microsoft.com/office/drawing/2014/main" id="{335C5C00-5D7D-6CD6-22B7-B6DF5F38B3AB}"/>
              </a:ext>
            </a:extLst>
          </p:cNvPr>
          <p:cNvPicPr>
            <a:picLocks noChangeAspect="1"/>
          </p:cNvPicPr>
          <p:nvPr/>
        </p:nvPicPr>
        <p:blipFill>
          <a:blip r:embed="rId3"/>
          <a:stretch>
            <a:fillRect/>
          </a:stretch>
        </p:blipFill>
        <p:spPr>
          <a:xfrm>
            <a:off x="338037" y="2757294"/>
            <a:ext cx="1838325" cy="571500"/>
          </a:xfrm>
          <a:prstGeom prst="rect">
            <a:avLst/>
          </a:prstGeom>
        </p:spPr>
      </p:pic>
      <p:pic>
        <p:nvPicPr>
          <p:cNvPr id="11" name="Picture 10">
            <a:extLst>
              <a:ext uri="{FF2B5EF4-FFF2-40B4-BE49-F238E27FC236}">
                <a16:creationId xmlns:a16="http://schemas.microsoft.com/office/drawing/2014/main" id="{A9D5D429-ABC1-1C8A-E948-64360C228560}"/>
              </a:ext>
            </a:extLst>
          </p:cNvPr>
          <p:cNvPicPr>
            <a:picLocks noChangeAspect="1"/>
          </p:cNvPicPr>
          <p:nvPr/>
        </p:nvPicPr>
        <p:blipFill>
          <a:blip r:embed="rId4"/>
          <a:stretch>
            <a:fillRect/>
          </a:stretch>
        </p:blipFill>
        <p:spPr>
          <a:xfrm>
            <a:off x="1861124" y="3529207"/>
            <a:ext cx="1666875" cy="352425"/>
          </a:xfrm>
          <a:prstGeom prst="rect">
            <a:avLst/>
          </a:prstGeom>
        </p:spPr>
      </p:pic>
      <p:pic>
        <p:nvPicPr>
          <p:cNvPr id="13" name="Picture 12">
            <a:extLst>
              <a:ext uri="{FF2B5EF4-FFF2-40B4-BE49-F238E27FC236}">
                <a16:creationId xmlns:a16="http://schemas.microsoft.com/office/drawing/2014/main" id="{A83A050E-2F1B-7763-5D5B-7587B564629B}"/>
              </a:ext>
            </a:extLst>
          </p:cNvPr>
          <p:cNvPicPr>
            <a:picLocks noChangeAspect="1"/>
          </p:cNvPicPr>
          <p:nvPr/>
        </p:nvPicPr>
        <p:blipFill>
          <a:blip r:embed="rId5"/>
          <a:stretch>
            <a:fillRect/>
          </a:stretch>
        </p:blipFill>
        <p:spPr>
          <a:xfrm>
            <a:off x="4007796" y="3076575"/>
            <a:ext cx="1219200" cy="352425"/>
          </a:xfrm>
          <a:prstGeom prst="rect">
            <a:avLst/>
          </a:prstGeom>
        </p:spPr>
      </p:pic>
      <p:pic>
        <p:nvPicPr>
          <p:cNvPr id="15" name="Picture 14">
            <a:extLst>
              <a:ext uri="{FF2B5EF4-FFF2-40B4-BE49-F238E27FC236}">
                <a16:creationId xmlns:a16="http://schemas.microsoft.com/office/drawing/2014/main" id="{3B5D292B-9737-D041-7008-35660E5BF58C}"/>
              </a:ext>
            </a:extLst>
          </p:cNvPr>
          <p:cNvPicPr>
            <a:picLocks noChangeAspect="1"/>
          </p:cNvPicPr>
          <p:nvPr/>
        </p:nvPicPr>
        <p:blipFill>
          <a:blip r:embed="rId6"/>
          <a:stretch>
            <a:fillRect/>
          </a:stretch>
        </p:blipFill>
        <p:spPr>
          <a:xfrm>
            <a:off x="4093418" y="4123311"/>
            <a:ext cx="1495425" cy="342900"/>
          </a:xfrm>
          <a:prstGeom prst="rect">
            <a:avLst/>
          </a:prstGeom>
        </p:spPr>
      </p:pic>
      <p:pic>
        <p:nvPicPr>
          <p:cNvPr id="17" name="Picture 16">
            <a:extLst>
              <a:ext uri="{FF2B5EF4-FFF2-40B4-BE49-F238E27FC236}">
                <a16:creationId xmlns:a16="http://schemas.microsoft.com/office/drawing/2014/main" id="{1065A332-514E-DD41-AE2E-BC76C08A732D}"/>
              </a:ext>
            </a:extLst>
          </p:cNvPr>
          <p:cNvPicPr>
            <a:picLocks noChangeAspect="1"/>
          </p:cNvPicPr>
          <p:nvPr/>
        </p:nvPicPr>
        <p:blipFill>
          <a:blip r:embed="rId7"/>
          <a:stretch>
            <a:fillRect/>
          </a:stretch>
        </p:blipFill>
        <p:spPr>
          <a:xfrm>
            <a:off x="3945780" y="5538935"/>
            <a:ext cx="1790700" cy="381000"/>
          </a:xfrm>
          <a:prstGeom prst="rect">
            <a:avLst/>
          </a:prstGeom>
        </p:spPr>
      </p:pic>
    </p:spTree>
    <p:extLst>
      <p:ext uri="{BB962C8B-B14F-4D97-AF65-F5344CB8AC3E}">
        <p14:creationId xmlns:p14="http://schemas.microsoft.com/office/powerpoint/2010/main" val="122594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031BC-3879-C31E-BDA7-A905527D6421}"/>
              </a:ext>
            </a:extLst>
          </p:cNvPr>
          <p:cNvSpPr txBox="1"/>
          <p:nvPr/>
        </p:nvSpPr>
        <p:spPr>
          <a:xfrm>
            <a:off x="2785353" y="2828835"/>
            <a:ext cx="6400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a:t>THANK YOU FOR YOUR ATTENTION</a:t>
            </a:r>
          </a:p>
        </p:txBody>
      </p:sp>
    </p:spTree>
    <p:extLst>
      <p:ext uri="{BB962C8B-B14F-4D97-AF65-F5344CB8AC3E}">
        <p14:creationId xmlns:p14="http://schemas.microsoft.com/office/powerpoint/2010/main" val="306096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58497-DBAA-3B37-3F17-19CCFE99CAFC}"/>
              </a:ext>
            </a:extLst>
          </p:cNvPr>
          <p:cNvPicPr>
            <a:picLocks noChangeAspect="1"/>
          </p:cNvPicPr>
          <p:nvPr/>
        </p:nvPicPr>
        <p:blipFill>
          <a:blip r:embed="rId2"/>
          <a:stretch>
            <a:fillRect/>
          </a:stretch>
        </p:blipFill>
        <p:spPr>
          <a:xfrm>
            <a:off x="5972784" y="282103"/>
            <a:ext cx="5798496" cy="6186150"/>
          </a:xfrm>
          <a:prstGeom prst="rect">
            <a:avLst/>
          </a:prstGeom>
        </p:spPr>
      </p:pic>
      <p:sp>
        <p:nvSpPr>
          <p:cNvPr id="5" name="TextBox 4">
            <a:extLst>
              <a:ext uri="{FF2B5EF4-FFF2-40B4-BE49-F238E27FC236}">
                <a16:creationId xmlns:a16="http://schemas.microsoft.com/office/drawing/2014/main" id="{83436BE7-599F-685A-D38C-A1CAADA332F7}"/>
              </a:ext>
            </a:extLst>
          </p:cNvPr>
          <p:cNvSpPr txBox="1"/>
          <p:nvPr/>
        </p:nvSpPr>
        <p:spPr>
          <a:xfrm>
            <a:off x="342898" y="866066"/>
            <a:ext cx="5308871" cy="5262979"/>
          </a:xfrm>
          <a:prstGeom prst="rect">
            <a:avLst/>
          </a:prstGeom>
          <a:noFill/>
        </p:spPr>
        <p:txBody>
          <a:bodyPr wrap="square">
            <a:spAutoFit/>
          </a:bodyPr>
          <a:lstStyle/>
          <a:p>
            <a:pPr marL="285750" indent="-285750">
              <a:buFont typeface="Arial" panose="020B0604020202020204" pitchFamily="34" charset="0"/>
              <a:buChar char="•"/>
            </a:pPr>
            <a:r>
              <a:rPr lang="en-US" dirty="0"/>
              <a:t> </a:t>
            </a:r>
            <a:r>
              <a:rPr lang="en-US" sz="2400" b="1" dirty="0"/>
              <a:t>Enables upper layers to access the media. </a:t>
            </a:r>
          </a:p>
          <a:p>
            <a:pPr marL="342900" indent="-342900">
              <a:buFont typeface="Arial" panose="020B0604020202020204" pitchFamily="34" charset="0"/>
              <a:buChar char="•"/>
            </a:pPr>
            <a:r>
              <a:rPr lang="en-US" sz="2400" b="1" dirty="0"/>
              <a:t>Accepts data, usually Layer 3 packets (i.e., IPv4 or IPv6), and encapsulates them into Layer 2 frames.</a:t>
            </a:r>
          </a:p>
          <a:p>
            <a:pPr marL="342900" indent="-342900">
              <a:buFont typeface="Arial" panose="020B0604020202020204" pitchFamily="34" charset="0"/>
              <a:buChar char="•"/>
            </a:pPr>
            <a:r>
              <a:rPr lang="en-US" sz="2400" b="1" dirty="0"/>
              <a:t>Controls how data is placed and received on the media.</a:t>
            </a:r>
          </a:p>
          <a:p>
            <a:pPr marL="342900" indent="-342900">
              <a:buFont typeface="Arial" panose="020B0604020202020204" pitchFamily="34" charset="0"/>
              <a:buChar char="•"/>
            </a:pPr>
            <a:r>
              <a:rPr lang="en-US" sz="2400" b="1" dirty="0"/>
              <a:t>Exchanges frames between endpoints over the network media.</a:t>
            </a:r>
          </a:p>
          <a:p>
            <a:pPr marL="342900" indent="-342900">
              <a:buFont typeface="Arial" panose="020B0604020202020204" pitchFamily="34" charset="0"/>
              <a:buChar char="•"/>
            </a:pPr>
            <a:r>
              <a:rPr lang="en-US" sz="2400" b="1" dirty="0"/>
              <a:t> Receives encapsulated data, usually Layer 3 packets, and directs them to the proper upper-layer protocol.</a:t>
            </a:r>
          </a:p>
          <a:p>
            <a:pPr marL="342900" indent="-342900">
              <a:buFont typeface="Arial" panose="020B0604020202020204" pitchFamily="34" charset="0"/>
              <a:buChar char="•"/>
            </a:pPr>
            <a:r>
              <a:rPr lang="en-US" sz="2400" b="1" dirty="0"/>
              <a:t>Performs error detection and rejects any corrupt frame.</a:t>
            </a:r>
          </a:p>
        </p:txBody>
      </p:sp>
    </p:spTree>
    <p:extLst>
      <p:ext uri="{BB962C8B-B14F-4D97-AF65-F5344CB8AC3E}">
        <p14:creationId xmlns:p14="http://schemas.microsoft.com/office/powerpoint/2010/main" val="394534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8750F-7968-0C0D-7242-8F1370DDDDBD}"/>
              </a:ext>
            </a:extLst>
          </p:cNvPr>
          <p:cNvPicPr>
            <a:picLocks noChangeAspect="1"/>
          </p:cNvPicPr>
          <p:nvPr/>
        </p:nvPicPr>
        <p:blipFill>
          <a:blip r:embed="rId2"/>
          <a:stretch>
            <a:fillRect/>
          </a:stretch>
        </p:blipFill>
        <p:spPr>
          <a:xfrm>
            <a:off x="815502" y="1151917"/>
            <a:ext cx="10210800" cy="5410200"/>
          </a:xfrm>
          <a:prstGeom prst="rect">
            <a:avLst/>
          </a:prstGeom>
        </p:spPr>
      </p:pic>
      <p:sp>
        <p:nvSpPr>
          <p:cNvPr id="5" name="TextBox 4">
            <a:extLst>
              <a:ext uri="{FF2B5EF4-FFF2-40B4-BE49-F238E27FC236}">
                <a16:creationId xmlns:a16="http://schemas.microsoft.com/office/drawing/2014/main" id="{9D3B3B2B-E5A9-CE19-59A8-C9AC6BEAC9B4}"/>
              </a:ext>
            </a:extLst>
          </p:cNvPr>
          <p:cNvSpPr txBox="1"/>
          <p:nvPr/>
        </p:nvSpPr>
        <p:spPr>
          <a:xfrm>
            <a:off x="583661" y="212096"/>
            <a:ext cx="11157624" cy="923330"/>
          </a:xfrm>
          <a:prstGeom prst="rect">
            <a:avLst/>
          </a:prstGeom>
          <a:noFill/>
        </p:spPr>
        <p:txBody>
          <a:bodyPr wrap="square">
            <a:spAutoFit/>
          </a:bodyPr>
          <a:lstStyle/>
          <a:p>
            <a:r>
              <a:rPr lang="en-US" dirty="0"/>
              <a:t>The figure displays an example of how the data link layer adds Layer 2 Ethernet destination and source NIC information to a Layer 3 packet. It would then convert this information to a format supported by the physical layer (i.e., Layer 1).</a:t>
            </a:r>
          </a:p>
        </p:txBody>
      </p:sp>
    </p:spTree>
    <p:extLst>
      <p:ext uri="{BB962C8B-B14F-4D97-AF65-F5344CB8AC3E}">
        <p14:creationId xmlns:p14="http://schemas.microsoft.com/office/powerpoint/2010/main" val="366848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1FA08-787D-A332-1FC6-52CF388F3991}"/>
              </a:ext>
            </a:extLst>
          </p:cNvPr>
          <p:cNvPicPr>
            <a:picLocks noChangeAspect="1"/>
          </p:cNvPicPr>
          <p:nvPr/>
        </p:nvPicPr>
        <p:blipFill>
          <a:blip r:embed="rId2"/>
          <a:stretch>
            <a:fillRect/>
          </a:stretch>
        </p:blipFill>
        <p:spPr>
          <a:xfrm>
            <a:off x="896761" y="518480"/>
            <a:ext cx="9988490" cy="5746133"/>
          </a:xfrm>
          <a:prstGeom prst="rect">
            <a:avLst/>
          </a:prstGeom>
        </p:spPr>
      </p:pic>
      <p:pic>
        <p:nvPicPr>
          <p:cNvPr id="5" name="Picture 4">
            <a:extLst>
              <a:ext uri="{FF2B5EF4-FFF2-40B4-BE49-F238E27FC236}">
                <a16:creationId xmlns:a16="http://schemas.microsoft.com/office/drawing/2014/main" id="{3CF25BCF-5F9E-E255-F336-4930EE9A8D56}"/>
              </a:ext>
            </a:extLst>
          </p:cNvPr>
          <p:cNvPicPr>
            <a:picLocks noChangeAspect="1"/>
          </p:cNvPicPr>
          <p:nvPr/>
        </p:nvPicPr>
        <p:blipFill>
          <a:blip r:embed="rId3"/>
          <a:stretch>
            <a:fillRect/>
          </a:stretch>
        </p:blipFill>
        <p:spPr>
          <a:xfrm>
            <a:off x="1108546" y="3647871"/>
            <a:ext cx="5224033" cy="719847"/>
          </a:xfrm>
          <a:prstGeom prst="rect">
            <a:avLst/>
          </a:prstGeom>
        </p:spPr>
      </p:pic>
    </p:spTree>
    <p:extLst>
      <p:ext uri="{BB962C8B-B14F-4D97-AF65-F5344CB8AC3E}">
        <p14:creationId xmlns:p14="http://schemas.microsoft.com/office/powerpoint/2010/main" val="21096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FD965-B32C-BFBB-7162-8C11A6BEE410}"/>
              </a:ext>
            </a:extLst>
          </p:cNvPr>
          <p:cNvPicPr>
            <a:picLocks noChangeAspect="1"/>
          </p:cNvPicPr>
          <p:nvPr/>
        </p:nvPicPr>
        <p:blipFill>
          <a:blip r:embed="rId2"/>
          <a:stretch>
            <a:fillRect/>
          </a:stretch>
        </p:blipFill>
        <p:spPr>
          <a:xfrm>
            <a:off x="1269352" y="457200"/>
            <a:ext cx="9653295" cy="5943600"/>
          </a:xfrm>
          <a:prstGeom prst="rect">
            <a:avLst/>
          </a:prstGeom>
        </p:spPr>
      </p:pic>
      <p:sp>
        <p:nvSpPr>
          <p:cNvPr id="4" name="TextBox 3">
            <a:extLst>
              <a:ext uri="{FF2B5EF4-FFF2-40B4-BE49-F238E27FC236}">
                <a16:creationId xmlns:a16="http://schemas.microsoft.com/office/drawing/2014/main" id="{AAF6BB38-072C-10BC-2567-B2AF5FE9A5B2}"/>
              </a:ext>
            </a:extLst>
          </p:cNvPr>
          <p:cNvSpPr txBox="1"/>
          <p:nvPr/>
        </p:nvSpPr>
        <p:spPr>
          <a:xfrm>
            <a:off x="671209" y="330740"/>
            <a:ext cx="303503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t>PHYSICAL TOPOLOGY</a:t>
            </a:r>
          </a:p>
        </p:txBody>
      </p:sp>
    </p:spTree>
    <p:extLst>
      <p:ext uri="{BB962C8B-B14F-4D97-AF65-F5344CB8AC3E}">
        <p14:creationId xmlns:p14="http://schemas.microsoft.com/office/powerpoint/2010/main" val="252596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CDF0F-A0AE-0D7D-64F4-4449AAD9F00F}"/>
              </a:ext>
            </a:extLst>
          </p:cNvPr>
          <p:cNvPicPr>
            <a:picLocks noChangeAspect="1"/>
          </p:cNvPicPr>
          <p:nvPr/>
        </p:nvPicPr>
        <p:blipFill>
          <a:blip r:embed="rId2"/>
          <a:stretch>
            <a:fillRect/>
          </a:stretch>
        </p:blipFill>
        <p:spPr>
          <a:xfrm>
            <a:off x="932104" y="379379"/>
            <a:ext cx="10553324" cy="6132479"/>
          </a:xfrm>
          <a:prstGeom prst="rect">
            <a:avLst/>
          </a:prstGeom>
        </p:spPr>
      </p:pic>
      <p:sp>
        <p:nvSpPr>
          <p:cNvPr id="4" name="TextBox 3">
            <a:extLst>
              <a:ext uri="{FF2B5EF4-FFF2-40B4-BE49-F238E27FC236}">
                <a16:creationId xmlns:a16="http://schemas.microsoft.com/office/drawing/2014/main" id="{FB5F66F8-D3B4-91C7-AF83-7583ABE369ED}"/>
              </a:ext>
            </a:extLst>
          </p:cNvPr>
          <p:cNvSpPr txBox="1"/>
          <p:nvPr/>
        </p:nvSpPr>
        <p:spPr>
          <a:xfrm>
            <a:off x="272373" y="346142"/>
            <a:ext cx="357005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t>LOGICAL TOPOLOGY</a:t>
            </a:r>
          </a:p>
        </p:txBody>
      </p:sp>
    </p:spTree>
    <p:extLst>
      <p:ext uri="{BB962C8B-B14F-4D97-AF65-F5344CB8AC3E}">
        <p14:creationId xmlns:p14="http://schemas.microsoft.com/office/powerpoint/2010/main" val="361507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45A7B3-C3E0-19FD-A085-27183ACCB93B}"/>
              </a:ext>
            </a:extLst>
          </p:cNvPr>
          <p:cNvPicPr>
            <a:picLocks noChangeAspect="1"/>
          </p:cNvPicPr>
          <p:nvPr/>
        </p:nvPicPr>
        <p:blipFill>
          <a:blip r:embed="rId2"/>
          <a:stretch>
            <a:fillRect/>
          </a:stretch>
        </p:blipFill>
        <p:spPr>
          <a:xfrm>
            <a:off x="4685489" y="431773"/>
            <a:ext cx="5759586" cy="974475"/>
          </a:xfrm>
          <a:prstGeom prst="rect">
            <a:avLst/>
          </a:prstGeom>
        </p:spPr>
      </p:pic>
      <p:pic>
        <p:nvPicPr>
          <p:cNvPr id="5" name="Picture 4">
            <a:extLst>
              <a:ext uri="{FF2B5EF4-FFF2-40B4-BE49-F238E27FC236}">
                <a16:creationId xmlns:a16="http://schemas.microsoft.com/office/drawing/2014/main" id="{9D4851B3-3C2F-8FF9-99EB-46E22AFC597A}"/>
              </a:ext>
            </a:extLst>
          </p:cNvPr>
          <p:cNvPicPr>
            <a:picLocks noChangeAspect="1"/>
          </p:cNvPicPr>
          <p:nvPr/>
        </p:nvPicPr>
        <p:blipFill>
          <a:blip r:embed="rId3"/>
          <a:stretch>
            <a:fillRect/>
          </a:stretch>
        </p:blipFill>
        <p:spPr>
          <a:xfrm>
            <a:off x="6352162" y="2148195"/>
            <a:ext cx="4887744" cy="4087931"/>
          </a:xfrm>
          <a:prstGeom prst="rect">
            <a:avLst/>
          </a:prstGeom>
        </p:spPr>
      </p:pic>
      <p:pic>
        <p:nvPicPr>
          <p:cNvPr id="7" name="Picture 6">
            <a:extLst>
              <a:ext uri="{FF2B5EF4-FFF2-40B4-BE49-F238E27FC236}">
                <a16:creationId xmlns:a16="http://schemas.microsoft.com/office/drawing/2014/main" id="{79B6779D-D9E8-5D9E-7258-E6F65C2827F4}"/>
              </a:ext>
            </a:extLst>
          </p:cNvPr>
          <p:cNvPicPr>
            <a:picLocks noChangeAspect="1"/>
          </p:cNvPicPr>
          <p:nvPr/>
        </p:nvPicPr>
        <p:blipFill>
          <a:blip r:embed="rId4"/>
          <a:stretch>
            <a:fillRect/>
          </a:stretch>
        </p:blipFill>
        <p:spPr>
          <a:xfrm>
            <a:off x="481924" y="2508305"/>
            <a:ext cx="4691164" cy="3863312"/>
          </a:xfrm>
          <a:prstGeom prst="rect">
            <a:avLst/>
          </a:prstGeom>
        </p:spPr>
      </p:pic>
      <p:sp>
        <p:nvSpPr>
          <p:cNvPr id="8" name="TextBox 7">
            <a:extLst>
              <a:ext uri="{FF2B5EF4-FFF2-40B4-BE49-F238E27FC236}">
                <a16:creationId xmlns:a16="http://schemas.microsoft.com/office/drawing/2014/main" id="{E765B81C-4D12-CF38-53B8-F174FCCFD624}"/>
              </a:ext>
            </a:extLst>
          </p:cNvPr>
          <p:cNvSpPr txBox="1"/>
          <p:nvPr/>
        </p:nvSpPr>
        <p:spPr>
          <a:xfrm>
            <a:off x="6352162" y="391041"/>
            <a:ext cx="2607012" cy="461665"/>
          </a:xfrm>
          <a:prstGeom prst="rect">
            <a:avLst/>
          </a:prstGeom>
          <a:noFill/>
        </p:spPr>
        <p:txBody>
          <a:bodyPr wrap="square" rtlCol="0">
            <a:spAutoFit/>
          </a:bodyPr>
          <a:lstStyle/>
          <a:p>
            <a:pPr algn="ctr"/>
            <a:r>
              <a:rPr lang="en-US" sz="2400" b="1" dirty="0"/>
              <a:t>POINT TO POINT</a:t>
            </a:r>
          </a:p>
        </p:txBody>
      </p:sp>
      <p:sp>
        <p:nvSpPr>
          <p:cNvPr id="9" name="TextBox 8">
            <a:extLst>
              <a:ext uri="{FF2B5EF4-FFF2-40B4-BE49-F238E27FC236}">
                <a16:creationId xmlns:a16="http://schemas.microsoft.com/office/drawing/2014/main" id="{7A3D149E-CB14-191E-14CD-111627D15836}"/>
              </a:ext>
            </a:extLst>
          </p:cNvPr>
          <p:cNvSpPr txBox="1"/>
          <p:nvPr/>
        </p:nvSpPr>
        <p:spPr>
          <a:xfrm>
            <a:off x="282102" y="2762656"/>
            <a:ext cx="1789889" cy="461665"/>
          </a:xfrm>
          <a:prstGeom prst="rect">
            <a:avLst/>
          </a:prstGeom>
          <a:noFill/>
        </p:spPr>
        <p:txBody>
          <a:bodyPr wrap="square" rtlCol="0">
            <a:spAutoFit/>
          </a:bodyPr>
          <a:lstStyle/>
          <a:p>
            <a:pPr algn="ctr"/>
            <a:r>
              <a:rPr lang="en-US" sz="2400" b="1" dirty="0"/>
              <a:t>MESH</a:t>
            </a:r>
            <a:endParaRPr lang="en-US" b="1" dirty="0"/>
          </a:p>
        </p:txBody>
      </p:sp>
      <p:sp>
        <p:nvSpPr>
          <p:cNvPr id="10" name="TextBox 9">
            <a:extLst>
              <a:ext uri="{FF2B5EF4-FFF2-40B4-BE49-F238E27FC236}">
                <a16:creationId xmlns:a16="http://schemas.microsoft.com/office/drawing/2014/main" id="{EAC82DFA-FABA-64F1-C729-952ADFA3B2BF}"/>
              </a:ext>
            </a:extLst>
          </p:cNvPr>
          <p:cNvSpPr txBox="1"/>
          <p:nvPr/>
        </p:nvSpPr>
        <p:spPr>
          <a:xfrm>
            <a:off x="6135721" y="2967335"/>
            <a:ext cx="2451371" cy="461665"/>
          </a:xfrm>
          <a:prstGeom prst="rect">
            <a:avLst/>
          </a:prstGeom>
          <a:noFill/>
        </p:spPr>
        <p:txBody>
          <a:bodyPr wrap="square" rtlCol="0">
            <a:spAutoFit/>
          </a:bodyPr>
          <a:lstStyle/>
          <a:p>
            <a:pPr algn="ctr"/>
            <a:r>
              <a:rPr lang="en-US" sz="2400" b="1" dirty="0"/>
              <a:t>HUB AND SPOKE</a:t>
            </a:r>
          </a:p>
        </p:txBody>
      </p:sp>
      <p:sp>
        <p:nvSpPr>
          <p:cNvPr id="11" name="TextBox 10">
            <a:extLst>
              <a:ext uri="{FF2B5EF4-FFF2-40B4-BE49-F238E27FC236}">
                <a16:creationId xmlns:a16="http://schemas.microsoft.com/office/drawing/2014/main" id="{D26DF2B2-83EE-A271-7BA9-D092401C95C1}"/>
              </a:ext>
            </a:extLst>
          </p:cNvPr>
          <p:cNvSpPr txBox="1"/>
          <p:nvPr/>
        </p:nvSpPr>
        <p:spPr>
          <a:xfrm>
            <a:off x="481924" y="391041"/>
            <a:ext cx="326322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t>TOPOLOGIES</a:t>
            </a:r>
          </a:p>
        </p:txBody>
      </p:sp>
    </p:spTree>
    <p:extLst>
      <p:ext uri="{BB962C8B-B14F-4D97-AF65-F5344CB8AC3E}">
        <p14:creationId xmlns:p14="http://schemas.microsoft.com/office/powerpoint/2010/main" val="210096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70572-917D-BEAC-E0CB-A8B50C3534B0}"/>
              </a:ext>
            </a:extLst>
          </p:cNvPr>
          <p:cNvPicPr>
            <a:picLocks noChangeAspect="1"/>
          </p:cNvPicPr>
          <p:nvPr/>
        </p:nvPicPr>
        <p:blipFill>
          <a:blip r:embed="rId2"/>
          <a:stretch>
            <a:fillRect/>
          </a:stretch>
        </p:blipFill>
        <p:spPr>
          <a:xfrm>
            <a:off x="457200" y="3429000"/>
            <a:ext cx="11478638" cy="2313461"/>
          </a:xfrm>
          <a:prstGeom prst="rect">
            <a:avLst/>
          </a:prstGeom>
        </p:spPr>
      </p:pic>
      <p:sp>
        <p:nvSpPr>
          <p:cNvPr id="5" name="TextBox 4">
            <a:extLst>
              <a:ext uri="{FF2B5EF4-FFF2-40B4-BE49-F238E27FC236}">
                <a16:creationId xmlns:a16="http://schemas.microsoft.com/office/drawing/2014/main" id="{95E0D099-30E4-37F0-B5AF-1F3155B2E97D}"/>
              </a:ext>
            </a:extLst>
          </p:cNvPr>
          <p:cNvSpPr txBox="1"/>
          <p:nvPr/>
        </p:nvSpPr>
        <p:spPr>
          <a:xfrm>
            <a:off x="683368" y="506716"/>
            <a:ext cx="10338070" cy="2308324"/>
          </a:xfrm>
          <a:prstGeom prst="rect">
            <a:avLst/>
          </a:prstGeom>
          <a:noFill/>
        </p:spPr>
        <p:txBody>
          <a:bodyPr wrap="square">
            <a:spAutoFit/>
          </a:bodyPr>
          <a:lstStyle/>
          <a:p>
            <a:r>
              <a:rPr lang="en-US" sz="2400" b="1" dirty="0"/>
              <a:t>A point-to-point connection over Ethernet requires the device to determine if the incoming frame is destined for this node.</a:t>
            </a:r>
          </a:p>
          <a:p>
            <a:r>
              <a:rPr lang="en-US" sz="2400" b="1" dirty="0"/>
              <a:t>A source and destination node may be indirectly connected to each other over some geographical distance using multiple intermediary devices. However, the use of physical devices in the network does not affect the logical topology, as illustrated in the figure.</a:t>
            </a:r>
          </a:p>
        </p:txBody>
      </p:sp>
    </p:spTree>
    <p:extLst>
      <p:ext uri="{BB962C8B-B14F-4D97-AF65-F5344CB8AC3E}">
        <p14:creationId xmlns:p14="http://schemas.microsoft.com/office/powerpoint/2010/main" val="3254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4A5EE-6DF8-5582-477E-8F39062F0A4B}"/>
              </a:ext>
            </a:extLst>
          </p:cNvPr>
          <p:cNvPicPr>
            <a:picLocks noChangeAspect="1"/>
          </p:cNvPicPr>
          <p:nvPr/>
        </p:nvPicPr>
        <p:blipFill>
          <a:blip r:embed="rId2"/>
          <a:stretch>
            <a:fillRect/>
          </a:stretch>
        </p:blipFill>
        <p:spPr>
          <a:xfrm>
            <a:off x="2707896" y="505839"/>
            <a:ext cx="8515494" cy="6225702"/>
          </a:xfrm>
          <a:prstGeom prst="rect">
            <a:avLst/>
          </a:prstGeom>
        </p:spPr>
      </p:pic>
      <p:sp>
        <p:nvSpPr>
          <p:cNvPr id="4" name="TextBox 3">
            <a:extLst>
              <a:ext uri="{FF2B5EF4-FFF2-40B4-BE49-F238E27FC236}">
                <a16:creationId xmlns:a16="http://schemas.microsoft.com/office/drawing/2014/main" id="{F53F1B53-F357-96D1-1DCC-8834F4520F1B}"/>
              </a:ext>
            </a:extLst>
          </p:cNvPr>
          <p:cNvSpPr txBox="1"/>
          <p:nvPr/>
        </p:nvSpPr>
        <p:spPr>
          <a:xfrm>
            <a:off x="243191" y="389107"/>
            <a:ext cx="315176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t>PHYSICAL TOPOLOGIES</a:t>
            </a:r>
          </a:p>
        </p:txBody>
      </p:sp>
    </p:spTree>
    <p:extLst>
      <p:ext uri="{BB962C8B-B14F-4D97-AF65-F5344CB8AC3E}">
        <p14:creationId xmlns:p14="http://schemas.microsoft.com/office/powerpoint/2010/main" val="2778408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666</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schneemann</dc:creator>
  <cp:lastModifiedBy>frank schneemann</cp:lastModifiedBy>
  <cp:revision>4</cp:revision>
  <dcterms:created xsi:type="dcterms:W3CDTF">2023-02-12T17:19:03Z</dcterms:created>
  <dcterms:modified xsi:type="dcterms:W3CDTF">2023-02-12T21:29:58Z</dcterms:modified>
</cp:coreProperties>
</file>