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C4FAA-C16B-CB77-BE4C-FA08E5834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F6E94E-1915-DE52-AB9C-046F3073A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68424-FAE9-BB3E-7B3D-37F6371B2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2A6B2-CE36-38F4-200A-024649D6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FB9F1-980F-5BC0-9515-7A9AFFF22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3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025A1-1C41-E779-5C9B-2490023B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9E7988-C9A6-A2E3-B6B7-C91A94AD7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AAB0F-3EE5-C7D3-77BD-55E9E6F6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AA7A7-C670-50B3-981F-62AB6DFC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079DB-091C-7ECA-175A-F6BFE8E5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5C0FE-A32D-4876-7A5C-E8F7B82F3F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7D1003-6FF1-8902-F095-F1E2B50DF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5620C-9F44-2AC6-8C40-8BD3BC737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3D8A-D9F1-A551-C235-15DACED80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77AF5-E49C-0404-C274-8D1CEF18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6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29293-85ED-03FF-26CB-0E82D9155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2AE5B-74C7-C2D6-631C-770892948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7313A-F6BA-95B0-9C1F-660479D29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25968-00BE-ED1E-CB4B-6286EC6D2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2CC96-EF2F-1368-2130-91BDF8A8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2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A3C9-874B-13E2-C82C-CDF0D7281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83FB5-FE4F-5665-05D0-0AA474569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3AB81-D072-2D3A-76F7-F33E6E5C3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DE393-2FEA-04CF-9DE2-5187C254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6221D-D546-31D0-C8E6-9E0E50C42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2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A8F3-7C9F-E155-9A8F-BD6C4EFB7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01A07-E18F-2EB4-4FC3-B6A1184D8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DCF842-49E5-1018-134F-A21C9C58AC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07B31-F541-1364-350C-7B89B2CE0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86487-6005-B392-BB5E-FE34B460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A6CBD-FB24-2B47-7ABD-6CDC05054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2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F754-923D-C834-F5C2-B1B3A9B17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AE138-ED7A-84D6-B1CB-850222B0E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0620AB-7B94-95F2-2E1B-70F786048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563F23-402A-C2FF-73FC-EBD3B323B9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75CCBE-0EDD-24E3-64E1-BD966209A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4B0293-9528-4045-E858-F462D0DE0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4E661-D5A1-C07A-0AA7-535050771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CE5EDD-B813-728A-A210-F094117ED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2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725FB-952D-36B9-0F80-71448919B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262CF-A1B6-6D05-926F-77D14C9F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664D5-B892-7DEE-CE8E-96474BA30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9BFC9-FC28-232B-D7D6-8DF493093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2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DE900-B778-9CAA-178F-4CBC5CC3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A029FD-71BA-61FA-05CA-B87AA6842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9C790-5772-A300-02F3-A370EBF71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8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B053D-A04A-36BA-7AF2-B56250B61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C569D-9E9E-8540-8349-DE56417E5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AB578A-31FE-D4C8-CACD-A9201F6BD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2427E-7E3D-B63E-F1CB-7B7EE6021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8C254-573D-3875-8551-3B431AF5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9DA051-B035-10DA-DD0A-0C1E13B8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7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28A9-C3E1-8E22-00FE-DF4FF3333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5B952A-1D16-B285-BEB2-A4EAD42C3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6778B8-A67F-F56C-D79F-B7A3FC037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8BE861-9546-701D-D28E-302B9AD28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B36C7-2B12-FAB7-3CE2-C8DB83FC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7E74A-68C0-F36C-BE05-FFA900CCE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5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B24130-6B11-3AD2-1AAA-C2B412987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AB5EC3-D919-2628-E427-C46D3153F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36EBE-D511-14F3-5FE8-89BBFB148F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79C0A-46B7-4771-9E9E-D2F1656F99EC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9D39-CF21-79FA-1F44-C0DAC912F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995B2-7E61-8C2B-F365-84F65DC68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58274-283B-460C-B1EF-65464D149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5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054223-AFCF-5174-092E-6102CBC41AB2}"/>
              </a:ext>
            </a:extLst>
          </p:cNvPr>
          <p:cNvSpPr txBox="1"/>
          <p:nvPr/>
        </p:nvSpPr>
        <p:spPr>
          <a:xfrm>
            <a:off x="3048811" y="2874683"/>
            <a:ext cx="6094378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b="1" dirty="0"/>
              <a:t>CCNA UNIT 7</a:t>
            </a:r>
          </a:p>
          <a:p>
            <a:pPr algn="ctr"/>
            <a:r>
              <a:rPr lang="en-US" sz="4000" b="1" dirty="0"/>
              <a:t>Ethernet Encapsulation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6ADB4F-2600-5ECB-9919-2B449C0A5533}"/>
              </a:ext>
            </a:extLst>
          </p:cNvPr>
          <p:cNvSpPr txBox="1"/>
          <p:nvPr/>
        </p:nvSpPr>
        <p:spPr>
          <a:xfrm>
            <a:off x="8735439" y="6235430"/>
            <a:ext cx="3005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FRANK SCHNEEMANN, SWCC</a:t>
            </a:r>
          </a:p>
        </p:txBody>
      </p:sp>
    </p:spTree>
    <p:extLst>
      <p:ext uri="{BB962C8B-B14F-4D97-AF65-F5344CB8AC3E}">
        <p14:creationId xmlns:p14="http://schemas.microsoft.com/office/powerpoint/2010/main" val="301044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A22804-2197-4AAD-6FFF-1663381533D2}"/>
              </a:ext>
            </a:extLst>
          </p:cNvPr>
          <p:cNvSpPr txBox="1"/>
          <p:nvPr/>
        </p:nvSpPr>
        <p:spPr>
          <a:xfrm>
            <a:off x="372083" y="267670"/>
            <a:ext cx="3048811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Switch Fundamentals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AAEDE0-8657-A161-B3C2-F71E37005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862924"/>
            <a:ext cx="5210175" cy="5676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3BD816-5AC2-2017-463C-512B82D14414}"/>
              </a:ext>
            </a:extLst>
          </p:cNvPr>
          <p:cNvSpPr txBox="1"/>
          <p:nvPr/>
        </p:nvSpPr>
        <p:spPr>
          <a:xfrm>
            <a:off x="654185" y="1384518"/>
            <a:ext cx="530887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An Ethernet switch examines its MAC address table to make a forwarding decision for each frame, unlike legacy Ethernet hubs that repeat bits out all ports except the incoming port. In the figure, the four-port switch was just powered on. The table shows the MAC Address Table which has not yet learned the MAC addresses for the four attached PCs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6348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EB31C5-8BF6-4227-AFCD-464F6770BB18}"/>
              </a:ext>
            </a:extLst>
          </p:cNvPr>
          <p:cNvSpPr txBox="1"/>
          <p:nvPr/>
        </p:nvSpPr>
        <p:spPr>
          <a:xfrm>
            <a:off x="223735" y="326036"/>
            <a:ext cx="5240776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Switch Learning and Forwarding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653469-0040-09FE-9318-10909B86AD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8218" y="1102107"/>
            <a:ext cx="7048500" cy="4685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08C8AC-305B-5802-F3B8-CD32B9DE9992}"/>
              </a:ext>
            </a:extLst>
          </p:cNvPr>
          <p:cNvSpPr txBox="1"/>
          <p:nvPr/>
        </p:nvSpPr>
        <p:spPr>
          <a:xfrm>
            <a:off x="1021404" y="2490281"/>
            <a:ext cx="2529192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LEARNING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578452-C3EB-CC87-D791-6B26516D8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0261" y="5871865"/>
            <a:ext cx="70485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002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B16771-7356-90A0-2DAC-B9F75F8F1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072" y="233465"/>
            <a:ext cx="7867650" cy="5524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7AD3FE-694C-5DDD-F2AA-D8DB476DDFDC}"/>
              </a:ext>
            </a:extLst>
          </p:cNvPr>
          <p:cNvSpPr txBox="1"/>
          <p:nvPr/>
        </p:nvSpPr>
        <p:spPr>
          <a:xfrm>
            <a:off x="583660" y="430648"/>
            <a:ext cx="4153710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FORWORDING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B857A5-0D29-E720-589D-299B0296622B}"/>
              </a:ext>
            </a:extLst>
          </p:cNvPr>
          <p:cNvSpPr txBox="1"/>
          <p:nvPr/>
        </p:nvSpPr>
        <p:spPr>
          <a:xfrm>
            <a:off x="960607" y="1302711"/>
            <a:ext cx="377676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As shown in the figure, the switch does not have the destination MAC address in its table for PC-D, so it sends the frame out all ports except port 1.</a:t>
            </a:r>
          </a:p>
          <a:p>
            <a:endParaRPr lang="en-US" sz="2000" b="1" dirty="0"/>
          </a:p>
          <a:p>
            <a:r>
              <a:rPr lang="en-US" sz="2000" b="1" dirty="0"/>
              <a:t>Note: If the destination MAC address is a broadcast or a multicast, the frame is also flooded out all ports except the incoming port.</a:t>
            </a:r>
          </a:p>
          <a:p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475CAE-0FDB-CA06-7DFB-7C1076B372F9}"/>
              </a:ext>
            </a:extLst>
          </p:cNvPr>
          <p:cNvSpPr txBox="1"/>
          <p:nvPr/>
        </p:nvSpPr>
        <p:spPr>
          <a:xfrm>
            <a:off x="583660" y="5701205"/>
            <a:ext cx="113400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The figure shows four hosts, A - D, are connected to a switch at ports 1 - 4. A frame has a destination MAC of 00-0D and a source MAC of 00-0A. The only entry in the MAC address table maps port 1 to MAC address 00-0A. The frame is forwarded out ports 2, 3, and 4.</a:t>
            </a:r>
          </a:p>
        </p:txBody>
      </p:sp>
    </p:spTree>
    <p:extLst>
      <p:ext uri="{BB962C8B-B14F-4D97-AF65-F5344CB8AC3E}">
        <p14:creationId xmlns:p14="http://schemas.microsoft.com/office/powerpoint/2010/main" val="4088209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3918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648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104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9447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5754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1390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395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664833A-DF9B-5828-F75E-4613229AA3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839" y="1201772"/>
            <a:ext cx="7162800" cy="5524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0622A9C-BFDA-2B46-F372-8D55F1A2706D}"/>
              </a:ext>
            </a:extLst>
          </p:cNvPr>
          <p:cNvSpPr txBox="1"/>
          <p:nvPr/>
        </p:nvSpPr>
        <p:spPr>
          <a:xfrm>
            <a:off x="381810" y="442767"/>
            <a:ext cx="3202833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/>
              </a:rPr>
              <a:t>Ethernet and the OSI Model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1587A3-BB4C-4CBF-77C6-770797988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947" y="340468"/>
            <a:ext cx="7936317" cy="61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673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842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683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050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984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02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24272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18676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3645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0286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148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A644ED-7408-20B8-952B-1FB0BF641E55}"/>
              </a:ext>
            </a:extLst>
          </p:cNvPr>
          <p:cNvSpPr txBox="1"/>
          <p:nvPr/>
        </p:nvSpPr>
        <p:spPr>
          <a:xfrm>
            <a:off x="216440" y="364947"/>
            <a:ext cx="3120147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Ethernet Frame Fields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906122-C714-1E5B-38B5-BF0D6B47B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05" y="1419999"/>
            <a:ext cx="10595050" cy="339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543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2706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76997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921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86712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268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7771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184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15261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9757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002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A756C5-478F-ADBF-79D9-D2EA16C6CDB3}"/>
              </a:ext>
            </a:extLst>
          </p:cNvPr>
          <p:cNvSpPr txBox="1"/>
          <p:nvPr/>
        </p:nvSpPr>
        <p:spPr>
          <a:xfrm>
            <a:off x="265079" y="345491"/>
            <a:ext cx="7293312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Decimal and Binary Equivalents of 0 to F Hexadecimal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95422B-8833-FF71-76DA-EDBC3FDD8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591" y="1153538"/>
            <a:ext cx="8229600" cy="5562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7F22C1-034A-DD50-3B0F-916E56824410}"/>
              </a:ext>
            </a:extLst>
          </p:cNvPr>
          <p:cNvSpPr txBox="1"/>
          <p:nvPr/>
        </p:nvSpPr>
        <p:spPr>
          <a:xfrm>
            <a:off x="265079" y="1353978"/>
            <a:ext cx="25486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8  4  2  1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8D93A5-4446-B503-73FF-1A0B37149AB4}"/>
              </a:ext>
            </a:extLst>
          </p:cNvPr>
          <p:cNvSpPr txBox="1"/>
          <p:nvPr/>
        </p:nvSpPr>
        <p:spPr>
          <a:xfrm>
            <a:off x="418289" y="2383277"/>
            <a:ext cx="26945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0101 = 5   5</a:t>
            </a:r>
          </a:p>
          <a:p>
            <a:r>
              <a:rPr lang="en-US" sz="2400" b="1" dirty="0"/>
              <a:t>1101 = 13 D</a:t>
            </a:r>
          </a:p>
          <a:p>
            <a:r>
              <a:rPr lang="en-US" sz="2400" b="1" dirty="0"/>
              <a:t>1111 = 15 F</a:t>
            </a:r>
          </a:p>
        </p:txBody>
      </p:sp>
    </p:spTree>
    <p:extLst>
      <p:ext uri="{BB962C8B-B14F-4D97-AF65-F5344CB8AC3E}">
        <p14:creationId xmlns:p14="http://schemas.microsoft.com/office/powerpoint/2010/main" val="2815606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8860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6960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9926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81815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0952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06296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6716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167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761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786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CD88DC-092F-C445-16B5-4757F188219E}"/>
              </a:ext>
            </a:extLst>
          </p:cNvPr>
          <p:cNvSpPr txBox="1"/>
          <p:nvPr/>
        </p:nvSpPr>
        <p:spPr>
          <a:xfrm>
            <a:off x="486383" y="277398"/>
            <a:ext cx="3638146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Ethernet MAC Address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729CE7-1867-2E61-7944-88A830574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01" y="1229738"/>
            <a:ext cx="11163015" cy="20873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241728-5CED-5E26-2B7B-AF53D86C2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289" y="3807806"/>
            <a:ext cx="10832835" cy="2447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3701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501412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4684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0948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64118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08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32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3FFDD1-D15A-87B6-C06D-FD8C21088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170" y="277398"/>
            <a:ext cx="9548103" cy="63164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ECF5AA-C29A-125D-8A09-56071DE8DFFF}"/>
              </a:ext>
            </a:extLst>
          </p:cNvPr>
          <p:cNvSpPr txBox="1"/>
          <p:nvPr/>
        </p:nvSpPr>
        <p:spPr>
          <a:xfrm>
            <a:off x="556908" y="403858"/>
            <a:ext cx="2040377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Frame Processing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67D2D0-1BA2-4B67-EF41-652B29F138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3077" y="4113787"/>
            <a:ext cx="600075" cy="3619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53BB07-191E-0A59-C87D-5656A0713ABA}"/>
              </a:ext>
            </a:extLst>
          </p:cNvPr>
          <p:cNvSpPr txBox="1"/>
          <p:nvPr/>
        </p:nvSpPr>
        <p:spPr>
          <a:xfrm>
            <a:off x="5087566" y="2149813"/>
            <a:ext cx="278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ETHERNET HEADER</a:t>
            </a:r>
          </a:p>
        </p:txBody>
      </p:sp>
    </p:spTree>
    <p:extLst>
      <p:ext uri="{BB962C8B-B14F-4D97-AF65-F5344CB8AC3E}">
        <p14:creationId xmlns:p14="http://schemas.microsoft.com/office/powerpoint/2010/main" val="96912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6ACECA-022E-35C5-1848-C41C9A6BBD8F}"/>
              </a:ext>
            </a:extLst>
          </p:cNvPr>
          <p:cNvSpPr txBox="1"/>
          <p:nvPr/>
        </p:nvSpPr>
        <p:spPr>
          <a:xfrm>
            <a:off x="486383" y="160666"/>
            <a:ext cx="3521413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Unicast MAC Address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301832-5A14-95C2-6E84-DE5D45907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282" y="1060155"/>
            <a:ext cx="886777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96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0B19EEF-2319-97EF-1381-D0B0E90F7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719" y="296357"/>
            <a:ext cx="9475348" cy="63819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3BC81-446E-9E47-BD8A-6312A2244EB0}"/>
              </a:ext>
            </a:extLst>
          </p:cNvPr>
          <p:cNvSpPr txBox="1"/>
          <p:nvPr/>
        </p:nvSpPr>
        <p:spPr>
          <a:xfrm>
            <a:off x="155643" y="257943"/>
            <a:ext cx="2458666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dirty="0"/>
              <a:t>Broadcast MAC Address</a:t>
            </a:r>
          </a:p>
        </p:txBody>
      </p:sp>
    </p:spTree>
    <p:extLst>
      <p:ext uri="{BB962C8B-B14F-4D97-AF65-F5344CB8AC3E}">
        <p14:creationId xmlns:p14="http://schemas.microsoft.com/office/powerpoint/2010/main" val="723465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0F4869-FAB9-5A8F-1304-5B973FEA5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8451" y="536619"/>
            <a:ext cx="9360846" cy="613655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F7753E-BC39-6968-FE85-342E68474662}"/>
              </a:ext>
            </a:extLst>
          </p:cNvPr>
          <p:cNvSpPr txBox="1"/>
          <p:nvPr/>
        </p:nvSpPr>
        <p:spPr>
          <a:xfrm>
            <a:off x="418289" y="316309"/>
            <a:ext cx="3441159" cy="461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Multicast MAC Address</a:t>
            </a:r>
          </a:p>
        </p:txBody>
      </p:sp>
    </p:spTree>
    <p:extLst>
      <p:ext uri="{BB962C8B-B14F-4D97-AF65-F5344CB8AC3E}">
        <p14:creationId xmlns:p14="http://schemas.microsoft.com/office/powerpoint/2010/main" val="219496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256</Words>
  <Application>Microsoft Office PowerPoint</Application>
  <PresentationFormat>Widescreen</PresentationFormat>
  <Paragraphs>25</Paragraphs>
  <Slides>55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schneemann</dc:creator>
  <cp:lastModifiedBy>frank schneemann</cp:lastModifiedBy>
  <cp:revision>3</cp:revision>
  <dcterms:created xsi:type="dcterms:W3CDTF">2023-02-12T21:32:23Z</dcterms:created>
  <dcterms:modified xsi:type="dcterms:W3CDTF">2023-02-13T14:22:28Z</dcterms:modified>
</cp:coreProperties>
</file>